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328" r:id="rId1"/>
  </p:sldMasterIdLst>
  <p:notesMasterIdLst>
    <p:notesMasterId r:id="rId136"/>
  </p:notesMasterIdLst>
  <p:handoutMasterIdLst>
    <p:handoutMasterId r:id="rId137"/>
  </p:handoutMasterIdLst>
  <p:sldIdLst>
    <p:sldId id="273" r:id="rId2"/>
    <p:sldId id="553" r:id="rId3"/>
    <p:sldId id="408" r:id="rId4"/>
    <p:sldId id="509" r:id="rId5"/>
    <p:sldId id="409" r:id="rId6"/>
    <p:sldId id="342" r:id="rId7"/>
    <p:sldId id="403" r:id="rId8"/>
    <p:sldId id="343" r:id="rId9"/>
    <p:sldId id="344" r:id="rId10"/>
    <p:sldId id="508" r:id="rId11"/>
    <p:sldId id="507" r:id="rId12"/>
    <p:sldId id="405" r:id="rId13"/>
    <p:sldId id="406" r:id="rId14"/>
    <p:sldId id="407" r:id="rId15"/>
    <p:sldId id="434" r:id="rId16"/>
    <p:sldId id="412" r:id="rId17"/>
    <p:sldId id="413" r:id="rId18"/>
    <p:sldId id="414" r:id="rId19"/>
    <p:sldId id="415" r:id="rId20"/>
    <p:sldId id="416" r:id="rId21"/>
    <p:sldId id="485" r:id="rId22"/>
    <p:sldId id="417" r:id="rId23"/>
    <p:sldId id="418" r:id="rId24"/>
    <p:sldId id="419" r:id="rId25"/>
    <p:sldId id="450" r:id="rId26"/>
    <p:sldId id="440" r:id="rId27"/>
    <p:sldId id="422" r:id="rId28"/>
    <p:sldId id="441" r:id="rId29"/>
    <p:sldId id="423" r:id="rId30"/>
    <p:sldId id="500" r:id="rId31"/>
    <p:sldId id="501" r:id="rId32"/>
    <p:sldId id="503" r:id="rId33"/>
    <p:sldId id="395" r:id="rId34"/>
    <p:sldId id="502" r:id="rId35"/>
    <p:sldId id="504" r:id="rId36"/>
    <p:sldId id="473" r:id="rId37"/>
    <p:sldId id="424" r:id="rId38"/>
    <p:sldId id="425" r:id="rId39"/>
    <p:sldId id="482" r:id="rId40"/>
    <p:sldId id="431" r:id="rId41"/>
    <p:sldId id="487" r:id="rId42"/>
    <p:sldId id="410" r:id="rId43"/>
    <p:sldId id="488" r:id="rId44"/>
    <p:sldId id="489" r:id="rId45"/>
    <p:sldId id="490" r:id="rId46"/>
    <p:sldId id="437" r:id="rId47"/>
    <p:sldId id="411" r:id="rId48"/>
    <p:sldId id="491" r:id="rId49"/>
    <p:sldId id="492" r:id="rId50"/>
    <p:sldId id="484" r:id="rId51"/>
    <p:sldId id="493" r:id="rId52"/>
    <p:sldId id="494" r:id="rId53"/>
    <p:sldId id="443" r:id="rId54"/>
    <p:sldId id="486" r:id="rId55"/>
    <p:sldId id="495" r:id="rId56"/>
    <p:sldId id="496" r:id="rId57"/>
    <p:sldId id="497" r:id="rId58"/>
    <p:sldId id="499" r:id="rId59"/>
    <p:sldId id="398" r:id="rId60"/>
    <p:sldId id="382" r:id="rId61"/>
    <p:sldId id="402" r:id="rId62"/>
    <p:sldId id="404" r:id="rId63"/>
    <p:sldId id="506" r:id="rId64"/>
    <p:sldId id="376" r:id="rId65"/>
    <p:sldId id="377" r:id="rId66"/>
    <p:sldId id="378" r:id="rId67"/>
    <p:sldId id="379" r:id="rId68"/>
    <p:sldId id="380" r:id="rId69"/>
    <p:sldId id="455" r:id="rId70"/>
    <p:sldId id="456" r:id="rId71"/>
    <p:sldId id="554" r:id="rId72"/>
    <p:sldId id="555" r:id="rId73"/>
    <p:sldId id="556" r:id="rId74"/>
    <p:sldId id="557" r:id="rId75"/>
    <p:sldId id="558" r:id="rId76"/>
    <p:sldId id="559" r:id="rId77"/>
    <p:sldId id="560" r:id="rId78"/>
    <p:sldId id="561" r:id="rId79"/>
    <p:sldId id="562" r:id="rId80"/>
    <p:sldId id="563" r:id="rId81"/>
    <p:sldId id="564" r:id="rId82"/>
    <p:sldId id="565" r:id="rId83"/>
    <p:sldId id="566" r:id="rId84"/>
    <p:sldId id="567" r:id="rId85"/>
    <p:sldId id="568" r:id="rId86"/>
    <p:sldId id="569" r:id="rId87"/>
    <p:sldId id="570" r:id="rId88"/>
    <p:sldId id="571" r:id="rId89"/>
    <p:sldId id="572" r:id="rId90"/>
    <p:sldId id="573" r:id="rId91"/>
    <p:sldId id="574" r:id="rId92"/>
    <p:sldId id="575" r:id="rId93"/>
    <p:sldId id="576" r:id="rId94"/>
    <p:sldId id="577" r:id="rId95"/>
    <p:sldId id="578" r:id="rId96"/>
    <p:sldId id="579" r:id="rId97"/>
    <p:sldId id="580" r:id="rId98"/>
    <p:sldId id="581" r:id="rId99"/>
    <p:sldId id="582" r:id="rId100"/>
    <p:sldId id="583" r:id="rId101"/>
    <p:sldId id="584" r:id="rId102"/>
    <p:sldId id="585" r:id="rId103"/>
    <p:sldId id="586" r:id="rId104"/>
    <p:sldId id="587" r:id="rId105"/>
    <p:sldId id="588" r:id="rId106"/>
    <p:sldId id="589" r:id="rId107"/>
    <p:sldId id="590" r:id="rId108"/>
    <p:sldId id="591" r:id="rId109"/>
    <p:sldId id="592" r:id="rId110"/>
    <p:sldId id="593" r:id="rId111"/>
    <p:sldId id="594" r:id="rId112"/>
    <p:sldId id="595" r:id="rId113"/>
    <p:sldId id="596" r:id="rId114"/>
    <p:sldId id="597" r:id="rId115"/>
    <p:sldId id="598" r:id="rId116"/>
    <p:sldId id="599" r:id="rId117"/>
    <p:sldId id="600" r:id="rId118"/>
    <p:sldId id="601" r:id="rId119"/>
    <p:sldId id="602" r:id="rId120"/>
    <p:sldId id="603" r:id="rId121"/>
    <p:sldId id="604" r:id="rId122"/>
    <p:sldId id="605" r:id="rId123"/>
    <p:sldId id="606" r:id="rId124"/>
    <p:sldId id="607" r:id="rId125"/>
    <p:sldId id="608" r:id="rId126"/>
    <p:sldId id="609" r:id="rId127"/>
    <p:sldId id="610" r:id="rId128"/>
    <p:sldId id="611" r:id="rId129"/>
    <p:sldId id="612" r:id="rId130"/>
    <p:sldId id="613" r:id="rId131"/>
    <p:sldId id="614" r:id="rId132"/>
    <p:sldId id="615" r:id="rId133"/>
    <p:sldId id="616" r:id="rId134"/>
    <p:sldId id="617" r:id="rId135"/>
  </p:sldIdLst>
  <p:sldSz cx="9144000" cy="6858000" type="screen4x3"/>
  <p:notesSz cx="7315200" cy="9601200"/>
  <p:custDataLst>
    <p:tags r:id="rId139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E7DEC9"/>
    <a:srgbClr val="F6ECD6"/>
    <a:srgbClr val="FEB80A"/>
    <a:srgbClr val="FF0000"/>
    <a:srgbClr val="E1E600"/>
    <a:srgbClr val="008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3" autoAdjust="0"/>
    <p:restoredTop sz="93338" autoAdjust="0"/>
  </p:normalViewPr>
  <p:slideViewPr>
    <p:cSldViewPr>
      <p:cViewPr varScale="1">
        <p:scale>
          <a:sx n="106" d="100"/>
          <a:sy n="106" d="100"/>
        </p:scale>
        <p:origin x="-1000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053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646"/>
    </p:cViewPr>
  </p:sorterViewPr>
  <p:notesViewPr>
    <p:cSldViewPr>
      <p:cViewPr varScale="1">
        <p:scale>
          <a:sx n="86" d="100"/>
          <a:sy n="86" d="100"/>
        </p:scale>
        <p:origin x="-25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notesMaster" Target="notesMasters/notesMaster1.xml"/><Relationship Id="rId137" Type="http://schemas.openxmlformats.org/officeDocument/2006/relationships/handoutMaster" Target="handoutMasters/handoutMaster1.xml"/><Relationship Id="rId138" Type="http://schemas.openxmlformats.org/officeDocument/2006/relationships/printerSettings" Target="printerSettings/printerSettings1.bin"/><Relationship Id="rId13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esProps" Target="presProps.xml"/><Relationship Id="rId141" Type="http://schemas.openxmlformats.org/officeDocument/2006/relationships/viewProps" Target="viewProps.xml"/><Relationship Id="rId142" Type="http://schemas.openxmlformats.org/officeDocument/2006/relationships/theme" Target="theme/theme1.xml"/><Relationship Id="rId1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C6B-4693-AF91-A7F57D126E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C6B-4693-AF91-A7F57D126E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C6B-4693-AF91-A7F57D126E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10103416"/>
        <c:axId val="-2110100440"/>
        <c:axId val="-2110097256"/>
      </c:bar3DChart>
      <c:catAx>
        <c:axId val="-2110103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10100440"/>
        <c:crosses val="autoZero"/>
        <c:auto val="1"/>
        <c:lblAlgn val="ctr"/>
        <c:lblOffset val="100"/>
        <c:noMultiLvlLbl val="0"/>
      </c:catAx>
      <c:valAx>
        <c:axId val="-2110100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0103416"/>
        <c:crosses val="autoZero"/>
        <c:crossBetween val="between"/>
      </c:valAx>
      <c:serAx>
        <c:axId val="-211009725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0100440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pPr>
              <a:defRPr/>
            </a:pPr>
            <a:fld id="{F9019A5B-CCA2-4BA8-9887-73FF76587567}" type="datetimeFigureOut">
              <a:rPr lang="en-US"/>
              <a:pPr>
                <a:defRPr/>
              </a:pPr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pPr>
              <a:defRPr/>
            </a:pPr>
            <a:fld id="{FC65215E-7B35-4D89-B6DB-4FA9281CAD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00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1" y="0"/>
            <a:ext cx="7313507" cy="9599534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lIns="96661" tIns="48331" rIns="96661" bIns="48331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1" y="1"/>
            <a:ext cx="7311813" cy="9597866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6661" tIns="48331" rIns="96661" bIns="48331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0484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7974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2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5361" y="4560570"/>
            <a:ext cx="5361093" cy="431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422" tIns="48711" rIns="97422" bIns="4871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145281" y="9121140"/>
            <a:ext cx="3166533" cy="298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422" tIns="48711" rIns="97422" bIns="48711" anchor="b">
            <a:spAutoFit/>
          </a:bodyPr>
          <a:lstStyle/>
          <a:p>
            <a:pPr algn="r" eaLnBrk="0" hangingPunct="0">
              <a:buSzPct val="100000"/>
              <a:tabLst>
                <a:tab pos="0" algn="l"/>
                <a:tab pos="483306" algn="l"/>
                <a:tab pos="966612" algn="l"/>
                <a:tab pos="1449918" algn="l"/>
                <a:tab pos="1933224" algn="l"/>
                <a:tab pos="2416531" algn="l"/>
                <a:tab pos="2899837" algn="l"/>
                <a:tab pos="3383143" algn="l"/>
                <a:tab pos="3866449" algn="l"/>
                <a:tab pos="4349755" algn="l"/>
                <a:tab pos="4833061" algn="l"/>
                <a:tab pos="5316367" algn="l"/>
                <a:tab pos="5799673" algn="l"/>
                <a:tab pos="6282980" algn="l"/>
                <a:tab pos="6766286" algn="l"/>
                <a:tab pos="7249592" algn="l"/>
                <a:tab pos="7732898" algn="l"/>
                <a:tab pos="8216204" algn="l"/>
                <a:tab pos="8699510" algn="l"/>
                <a:tab pos="9182816" algn="l"/>
                <a:tab pos="9666122" algn="l"/>
              </a:tabLst>
              <a:defRPr/>
            </a:pPr>
            <a:fld id="{139B55C1-6E86-4855-ACAA-31CB2FB5847D}" type="slidenum">
              <a:rPr lang="en-GB" sz="1300">
                <a:latin typeface="Times" pitchFamily="18" charset="0"/>
              </a:rPr>
              <a:pPr algn="r" eaLnBrk="0" hangingPunct="0">
                <a:buSzPct val="100000"/>
                <a:tabLst>
                  <a:tab pos="0" algn="l"/>
                  <a:tab pos="483306" algn="l"/>
                  <a:tab pos="966612" algn="l"/>
                  <a:tab pos="1449918" algn="l"/>
                  <a:tab pos="1933224" algn="l"/>
                  <a:tab pos="2416531" algn="l"/>
                  <a:tab pos="2899837" algn="l"/>
                  <a:tab pos="3383143" algn="l"/>
                  <a:tab pos="3866449" algn="l"/>
                  <a:tab pos="4349755" algn="l"/>
                  <a:tab pos="4833061" algn="l"/>
                  <a:tab pos="5316367" algn="l"/>
                  <a:tab pos="5799673" algn="l"/>
                  <a:tab pos="6282980" algn="l"/>
                  <a:tab pos="6766286" algn="l"/>
                  <a:tab pos="7249592" algn="l"/>
                  <a:tab pos="7732898" algn="l"/>
                  <a:tab pos="8216204" algn="l"/>
                  <a:tab pos="8699510" algn="l"/>
                  <a:tab pos="9182816" algn="l"/>
                  <a:tab pos="9666122" algn="l"/>
                </a:tabLst>
                <a:defRPr/>
              </a:pPr>
              <a:t>‹#›</a:t>
            </a:fld>
            <a:endParaRPr lang="en-GB" sz="1300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252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21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60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58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32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6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31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59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50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9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42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54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64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3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89ACD361-BC6B-41FE-A38E-A38842ACF035}" type="slidenum">
              <a:rPr lang="en-US"/>
              <a:pPr/>
              <a:t>59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9F367229-F454-4E75-877E-CAC0F4734464}" type="slidenum">
              <a:rPr lang="en-US"/>
              <a:pPr/>
              <a:t>60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all paths</a:t>
            </a:r>
            <a:r>
              <a:rPr lang="en-US" baseline="0" dirty="0"/>
              <a:t> is just not really possible…</a:t>
            </a:r>
          </a:p>
          <a:p>
            <a:r>
              <a:rPr lang="en-US" baseline="0" dirty="0"/>
              <a:t>State that we can check for all statements testing (e.g., the minimum acceptable level) in Eclipse directly!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Picture is</a:t>
            </a:r>
            <a:r>
              <a:rPr lang="en-US" baseline="0" dirty="0"/>
              <a:t> of </a:t>
            </a:r>
            <a:r>
              <a:rPr lang="en-US" baseline="0" dirty="0" err="1"/>
              <a:t>Edsgar</a:t>
            </a:r>
            <a:r>
              <a:rPr lang="en-US" baseline="0" dirty="0"/>
              <a:t> </a:t>
            </a:r>
            <a:r>
              <a:rPr lang="en-US" baseline="0" dirty="0" err="1"/>
              <a:t>Dijkstra</a:t>
            </a:r>
            <a:r>
              <a:rPr lang="en-US" baseline="0" dirty="0"/>
              <a:t> of </a:t>
            </a:r>
            <a:r>
              <a:rPr lang="en-US" baseline="0" dirty="0" err="1"/>
              <a:t>Dijkstra’s</a:t>
            </a:r>
            <a:r>
              <a:rPr lang="en-US" baseline="0" dirty="0"/>
              <a:t> algorithm (and just about everything else not done by Knuth) fame.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Picture is</a:t>
            </a:r>
            <a:r>
              <a:rPr lang="en-US" baseline="0" dirty="0"/>
              <a:t> of </a:t>
            </a:r>
            <a:r>
              <a:rPr lang="en-US" baseline="0" dirty="0" err="1"/>
              <a:t>Edsgar</a:t>
            </a:r>
            <a:r>
              <a:rPr lang="en-US" baseline="0" dirty="0"/>
              <a:t> </a:t>
            </a:r>
            <a:r>
              <a:rPr lang="en-US" baseline="0" dirty="0" err="1"/>
              <a:t>Dijkstra</a:t>
            </a:r>
            <a:r>
              <a:rPr lang="en-US" baseline="0" dirty="0"/>
              <a:t> of </a:t>
            </a:r>
            <a:r>
              <a:rPr lang="en-US" baseline="0" dirty="0" err="1"/>
              <a:t>Dijkstra’s</a:t>
            </a:r>
            <a:r>
              <a:rPr lang="en-US" baseline="0"/>
              <a:t> algorithm </a:t>
            </a:r>
            <a:r>
              <a:rPr lang="en-US" baseline="0" dirty="0"/>
              <a:t>(and just about everything else not done by Knuth) fame.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Picture is</a:t>
            </a:r>
            <a:r>
              <a:rPr lang="en-US" baseline="0" dirty="0"/>
              <a:t> of </a:t>
            </a:r>
            <a:r>
              <a:rPr lang="en-US" baseline="0" dirty="0" err="1"/>
              <a:t>Edsgar</a:t>
            </a:r>
            <a:r>
              <a:rPr lang="en-US" baseline="0" dirty="0"/>
              <a:t> </a:t>
            </a:r>
            <a:r>
              <a:rPr lang="en-US" baseline="0" dirty="0" err="1"/>
              <a:t>Dijkstra</a:t>
            </a:r>
            <a:r>
              <a:rPr lang="en-US" baseline="0" dirty="0"/>
              <a:t> of </a:t>
            </a:r>
            <a:r>
              <a:rPr lang="en-US" baseline="0" dirty="0" err="1"/>
              <a:t>Dijkstra’s</a:t>
            </a:r>
            <a:r>
              <a:rPr lang="en-US" baseline="0"/>
              <a:t> algorithm </a:t>
            </a:r>
            <a:r>
              <a:rPr lang="en-US" baseline="0" dirty="0"/>
              <a:t>(and just about everything else not done by Knuth) fame.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Limited budgets require focused</a:t>
            </a:r>
            <a:r>
              <a:rPr lang="en-US" dirty="0"/>
              <a:t>, not full, testing</a:t>
            </a:r>
          </a:p>
          <a:p>
            <a:pPr lvl="1"/>
            <a:r>
              <a:rPr lang="en-US" dirty="0"/>
              <a:t>Add some tests for typical cases/paths, but this is probably well </a:t>
            </a:r>
            <a:r>
              <a:rPr lang="en-US" dirty="0" err="1"/>
              <a:t>thoughtout</a:t>
            </a:r>
            <a:r>
              <a:rPr lang="en-US" baseline="0" dirty="0"/>
              <a:t> &amp; planned</a:t>
            </a:r>
          </a:p>
          <a:p>
            <a:pPr lvl="1"/>
            <a:r>
              <a:rPr lang="en-US" baseline="0" dirty="0"/>
              <a:t>Developers &amp; Alpha testers will find all the obvious issues when they run the program</a:t>
            </a:r>
          </a:p>
          <a:p>
            <a:pPr lvl="1"/>
            <a:r>
              <a:rPr lang="en-US" baseline="0" dirty="0"/>
              <a:t>Focus on the alternate paths &amp; odd branches – this is what your customers will do</a:t>
            </a:r>
          </a:p>
          <a:p>
            <a:pPr lvl="0"/>
            <a:r>
              <a:rPr lang="en-US" baseline="0" dirty="0"/>
              <a:t>(Animation 1) More complex areas have more places for things to hide and harder to produce perfectly accurately</a:t>
            </a:r>
          </a:p>
          <a:p>
            <a:pPr lvl="0"/>
            <a:r>
              <a:rPr lang="en-US" baseline="0" dirty="0"/>
              <a:t>(Animation 2) Join points can create unexpected problems – bridge in </a:t>
            </a:r>
            <a:r>
              <a:rPr lang="en-US" baseline="0" dirty="0" err="1"/>
              <a:t>Laufenburg</a:t>
            </a:r>
            <a:r>
              <a:rPr lang="en-US" baseline="0" dirty="0"/>
              <a:t> Germany/Switz. which went bad because the two countries account for Sea Level differently</a:t>
            </a:r>
          </a:p>
          <a:p>
            <a:pPr lvl="0"/>
            <a:r>
              <a:rPr lang="en-US" baseline="0" dirty="0"/>
              <a:t>(Animation 3) They actually meant lap desks – the problem was really that terminology has changed!</a:t>
            </a:r>
          </a:p>
          <a:p>
            <a:pPr lvl="0"/>
            <a:r>
              <a:rPr lang="en-US" baseline="0" dirty="0"/>
              <a:t>(Animation 4) I _always_ advertise price increases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Limited budgets require focused</a:t>
            </a:r>
            <a:r>
              <a:rPr lang="en-US" dirty="0"/>
              <a:t>, not full, testing</a:t>
            </a:r>
          </a:p>
          <a:p>
            <a:pPr lvl="1"/>
            <a:r>
              <a:rPr lang="en-US" dirty="0"/>
              <a:t>Add some tests for typical cases/paths, but this is probably well </a:t>
            </a:r>
            <a:r>
              <a:rPr lang="en-US" dirty="0" err="1"/>
              <a:t>thoughtout</a:t>
            </a:r>
            <a:r>
              <a:rPr lang="en-US" baseline="0" dirty="0"/>
              <a:t> &amp; planned</a:t>
            </a:r>
          </a:p>
          <a:p>
            <a:pPr lvl="1"/>
            <a:r>
              <a:rPr lang="en-US" baseline="0" dirty="0"/>
              <a:t>Developers &amp; Alpha testers will find all the obvious issues when they run the program</a:t>
            </a:r>
          </a:p>
          <a:p>
            <a:pPr lvl="1"/>
            <a:r>
              <a:rPr lang="en-US" baseline="0" dirty="0"/>
              <a:t>Focus on the alternate paths &amp; odd branches – this is what your customers will do</a:t>
            </a:r>
          </a:p>
          <a:p>
            <a:pPr lvl="0"/>
            <a:r>
              <a:rPr lang="en-US" baseline="0" dirty="0"/>
              <a:t>(Animation 1) More complex areas have more places for things to hide and harder to produce perfectly accurately</a:t>
            </a:r>
          </a:p>
          <a:p>
            <a:pPr lvl="0"/>
            <a:r>
              <a:rPr lang="en-US" baseline="0" dirty="0"/>
              <a:t>(Animation 2) Join points can create unexpected problems – bridge in </a:t>
            </a:r>
            <a:r>
              <a:rPr lang="en-US" baseline="0" dirty="0" err="1"/>
              <a:t>Laufenburg</a:t>
            </a:r>
            <a:r>
              <a:rPr lang="en-US" baseline="0" dirty="0"/>
              <a:t> Germany/Switz. which went bad because the two countries account for Sea Level differently</a:t>
            </a:r>
          </a:p>
          <a:p>
            <a:pPr lvl="0"/>
            <a:r>
              <a:rPr lang="en-US" baseline="0" dirty="0"/>
              <a:t>(Animation 3) They actually meant lap desks – the problem was really that terminology has changed!</a:t>
            </a:r>
          </a:p>
          <a:p>
            <a:pPr lvl="0"/>
            <a:r>
              <a:rPr lang="en-US" baseline="0" dirty="0"/>
              <a:t>(Animation 4) I _always_ advertise price increases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Limited budgets require focused</a:t>
            </a:r>
            <a:r>
              <a:rPr lang="en-US" dirty="0"/>
              <a:t>, not full, testing</a:t>
            </a:r>
          </a:p>
          <a:p>
            <a:pPr lvl="1"/>
            <a:r>
              <a:rPr lang="en-US" dirty="0"/>
              <a:t>Add some tests for typical cases/paths, but this is probably well </a:t>
            </a:r>
            <a:r>
              <a:rPr lang="en-US" dirty="0" err="1"/>
              <a:t>thoughtout</a:t>
            </a:r>
            <a:r>
              <a:rPr lang="en-US" baseline="0" dirty="0"/>
              <a:t> &amp; planned</a:t>
            </a:r>
          </a:p>
          <a:p>
            <a:pPr lvl="1"/>
            <a:r>
              <a:rPr lang="en-US" baseline="0" dirty="0"/>
              <a:t>Developers &amp; Alpha testers will find all the obvious issues when they run the program</a:t>
            </a:r>
          </a:p>
          <a:p>
            <a:pPr lvl="1"/>
            <a:r>
              <a:rPr lang="en-US" baseline="0" dirty="0"/>
              <a:t>Focus on the alternate paths &amp; odd branches – this is what your customers will do</a:t>
            </a:r>
          </a:p>
          <a:p>
            <a:pPr lvl="0"/>
            <a:r>
              <a:rPr lang="en-US" baseline="0" dirty="0"/>
              <a:t>(Animation 1) More complex areas have more places for things to hide and harder to produce perfectly accurately</a:t>
            </a:r>
          </a:p>
          <a:p>
            <a:pPr lvl="0"/>
            <a:r>
              <a:rPr lang="en-US" baseline="0" dirty="0"/>
              <a:t>(Animation 2) Join points can create unexpected problems – bridge in </a:t>
            </a:r>
            <a:r>
              <a:rPr lang="en-US" baseline="0" dirty="0" err="1"/>
              <a:t>Laufenburg</a:t>
            </a:r>
            <a:r>
              <a:rPr lang="en-US" baseline="0" dirty="0"/>
              <a:t> Germany/Switz. which went bad because the two countries account for Sea Level differently</a:t>
            </a:r>
          </a:p>
          <a:p>
            <a:pPr lvl="0"/>
            <a:r>
              <a:rPr lang="en-US" baseline="0" dirty="0"/>
              <a:t>(Animation 3) They actually meant lap desks – the problem was really that terminology has changed!</a:t>
            </a:r>
          </a:p>
          <a:p>
            <a:pPr lvl="0"/>
            <a:r>
              <a:rPr lang="en-US" baseline="0" dirty="0"/>
              <a:t>(Animation 4) I _always_ advertise price increases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15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Limited budgets require focused</a:t>
            </a:r>
            <a:r>
              <a:rPr lang="en-US" dirty="0"/>
              <a:t>, not full, testing</a:t>
            </a:r>
          </a:p>
          <a:p>
            <a:pPr lvl="1"/>
            <a:r>
              <a:rPr lang="en-US" dirty="0"/>
              <a:t>Add some tests for typical cases/paths, but this is probably well </a:t>
            </a:r>
            <a:r>
              <a:rPr lang="en-US" dirty="0" err="1"/>
              <a:t>thoughtout</a:t>
            </a:r>
            <a:r>
              <a:rPr lang="en-US" baseline="0" dirty="0"/>
              <a:t> &amp; planned</a:t>
            </a:r>
          </a:p>
          <a:p>
            <a:pPr lvl="1"/>
            <a:r>
              <a:rPr lang="en-US" baseline="0" dirty="0"/>
              <a:t>Developers &amp; Alpha testers will find all the obvious issues when they run the program</a:t>
            </a:r>
          </a:p>
          <a:p>
            <a:pPr lvl="1"/>
            <a:r>
              <a:rPr lang="en-US" baseline="0" dirty="0"/>
              <a:t>Focus on the alternate paths &amp; odd branches – this is what your customers will do</a:t>
            </a:r>
          </a:p>
          <a:p>
            <a:pPr lvl="0"/>
            <a:r>
              <a:rPr lang="en-US" baseline="0" dirty="0"/>
              <a:t>(Animation 1) More complex areas have more places for things to hide and harder to produce perfectly accurately</a:t>
            </a:r>
          </a:p>
          <a:p>
            <a:pPr lvl="0"/>
            <a:r>
              <a:rPr lang="en-US" baseline="0" dirty="0"/>
              <a:t>(Animation 2) Join points can create unexpected problems – bridge in </a:t>
            </a:r>
            <a:r>
              <a:rPr lang="en-US" baseline="0" dirty="0" err="1"/>
              <a:t>Laufenburg</a:t>
            </a:r>
            <a:r>
              <a:rPr lang="en-US" baseline="0" dirty="0"/>
              <a:t> Germany/Switz. which went bad because the two countries account for Sea Level differently</a:t>
            </a:r>
          </a:p>
          <a:p>
            <a:pPr lvl="0"/>
            <a:r>
              <a:rPr lang="en-US" baseline="0" dirty="0"/>
              <a:t>(Animation 3) They actually meant lap desks – the problem was really that terminology has changed!</a:t>
            </a:r>
          </a:p>
          <a:p>
            <a:pPr lvl="0"/>
            <a:r>
              <a:rPr lang="en-US" baseline="0" dirty="0"/>
              <a:t>(Animation 4) I _always_ advertise price increases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Limited budgets require focused</a:t>
            </a:r>
            <a:r>
              <a:rPr lang="en-US" dirty="0"/>
              <a:t>, not full, testing</a:t>
            </a:r>
          </a:p>
          <a:p>
            <a:pPr lvl="1"/>
            <a:r>
              <a:rPr lang="en-US" dirty="0"/>
              <a:t>Add some tests for typical cases/paths, but this is probably well </a:t>
            </a:r>
            <a:r>
              <a:rPr lang="en-US" dirty="0" err="1"/>
              <a:t>thoughtout</a:t>
            </a:r>
            <a:r>
              <a:rPr lang="en-US" baseline="0" dirty="0"/>
              <a:t> &amp; planned</a:t>
            </a:r>
          </a:p>
          <a:p>
            <a:pPr lvl="1"/>
            <a:r>
              <a:rPr lang="en-US" baseline="0" dirty="0"/>
              <a:t>Developers &amp; Alpha testers will find all the obvious issues when they run the program</a:t>
            </a:r>
          </a:p>
          <a:p>
            <a:pPr lvl="1"/>
            <a:r>
              <a:rPr lang="en-US" baseline="0" dirty="0"/>
              <a:t>Focus on the alternate paths &amp; odd branches – this is what your customers will do</a:t>
            </a:r>
          </a:p>
          <a:p>
            <a:pPr lvl="0"/>
            <a:r>
              <a:rPr lang="en-US" baseline="0" dirty="0"/>
              <a:t>(Animation 1) More complex areas have more places for things to hide and harder to produce perfectly accurately</a:t>
            </a:r>
          </a:p>
          <a:p>
            <a:pPr lvl="0"/>
            <a:r>
              <a:rPr lang="en-US" baseline="0" dirty="0"/>
              <a:t>(Animation 2) Join points can create unexpected problems – bridge in </a:t>
            </a:r>
            <a:r>
              <a:rPr lang="en-US" baseline="0" dirty="0" err="1"/>
              <a:t>Laufenburg</a:t>
            </a:r>
            <a:r>
              <a:rPr lang="en-US" baseline="0" dirty="0"/>
              <a:t> Germany/Switz. which went bad because the two countries account for Sea Level differently</a:t>
            </a:r>
          </a:p>
          <a:p>
            <a:pPr lvl="0"/>
            <a:r>
              <a:rPr lang="en-US" baseline="0" dirty="0"/>
              <a:t>(Animation 3) They actually meant lap desks – the problem was really that terminology has changed!</a:t>
            </a:r>
          </a:p>
          <a:p>
            <a:pPr lvl="0"/>
            <a:r>
              <a:rPr lang="en-US" baseline="0" dirty="0"/>
              <a:t>(Animation 4) I _always_ advertise price increases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3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Picture is</a:t>
            </a:r>
            <a:r>
              <a:rPr lang="en-US" baseline="0" dirty="0"/>
              <a:t> of </a:t>
            </a:r>
            <a:r>
              <a:rPr lang="en-US" baseline="0" dirty="0" err="1"/>
              <a:t>Edsgar</a:t>
            </a:r>
            <a:r>
              <a:rPr lang="en-US" baseline="0" dirty="0"/>
              <a:t> </a:t>
            </a:r>
            <a:r>
              <a:rPr lang="en-US" baseline="0" dirty="0" err="1"/>
              <a:t>Dijkstra</a:t>
            </a:r>
            <a:r>
              <a:rPr lang="en-US" baseline="0" dirty="0"/>
              <a:t> of </a:t>
            </a:r>
            <a:r>
              <a:rPr lang="en-US" baseline="0" dirty="0" err="1"/>
              <a:t>Dijkstra’s</a:t>
            </a:r>
            <a:r>
              <a:rPr lang="en-US" baseline="0"/>
              <a:t> algorithm </a:t>
            </a:r>
            <a:r>
              <a:rPr lang="en-US" baseline="0" dirty="0"/>
              <a:t>(and just about everything else not done by Knuth) fame.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9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Limited budgets require focused</a:t>
            </a:r>
            <a:r>
              <a:rPr lang="en-US" dirty="0"/>
              <a:t>, not full, testing</a:t>
            </a:r>
          </a:p>
          <a:p>
            <a:pPr lvl="1"/>
            <a:r>
              <a:rPr lang="en-US" dirty="0"/>
              <a:t>Add some tests for typical cases/paths, but this is probably well </a:t>
            </a:r>
            <a:r>
              <a:rPr lang="en-US" dirty="0" err="1"/>
              <a:t>thoughtout</a:t>
            </a:r>
            <a:r>
              <a:rPr lang="en-US" baseline="0" dirty="0"/>
              <a:t> &amp; planned</a:t>
            </a:r>
          </a:p>
          <a:p>
            <a:pPr lvl="1"/>
            <a:r>
              <a:rPr lang="en-US" baseline="0" dirty="0"/>
              <a:t>Developers &amp; Alpha testers will find all the obvious issues when they run the program</a:t>
            </a:r>
          </a:p>
          <a:p>
            <a:pPr lvl="1"/>
            <a:r>
              <a:rPr lang="en-US" baseline="0" dirty="0"/>
              <a:t>Focus on the alternate paths &amp; odd branches – this is what your customers will do</a:t>
            </a:r>
          </a:p>
          <a:p>
            <a:pPr lvl="0"/>
            <a:r>
              <a:rPr lang="en-US" baseline="0" dirty="0"/>
              <a:t>(Animation 1) More complex areas have more places for things to hide and harder to produce perfectly accurately</a:t>
            </a:r>
          </a:p>
          <a:p>
            <a:pPr lvl="0"/>
            <a:r>
              <a:rPr lang="en-US" baseline="0" dirty="0"/>
              <a:t>(Animation 2) Join points can create unexpected problems – bridge in </a:t>
            </a:r>
            <a:r>
              <a:rPr lang="en-US" baseline="0" dirty="0" err="1"/>
              <a:t>Laufenburg</a:t>
            </a:r>
            <a:r>
              <a:rPr lang="en-US" baseline="0" dirty="0"/>
              <a:t> Germany/Switz. which went bad because the two countries account for Sea Level differently</a:t>
            </a:r>
          </a:p>
          <a:p>
            <a:pPr lvl="0"/>
            <a:r>
              <a:rPr lang="en-US" baseline="0" dirty="0"/>
              <a:t>(Animation 3) They actually meant lap desks – the problem was really that terminology has changed!</a:t>
            </a:r>
          </a:p>
          <a:p>
            <a:pPr lvl="0"/>
            <a:r>
              <a:rPr lang="en-US" baseline="0" dirty="0"/>
              <a:t>(Animation 4) I _always_ advertise price increases</a:t>
            </a:r>
          </a:p>
        </p:txBody>
      </p:sp>
    </p:spTree>
    <p:extLst>
      <p:ext uri="{BB962C8B-B14F-4D97-AF65-F5344CB8AC3E}">
        <p14:creationId xmlns:p14="http://schemas.microsoft.com/office/powerpoint/2010/main" val="26124511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37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symbol ”Siri” is for </a:t>
            </a:r>
            <a:r>
              <a:rPr lang="en-US" dirty="0" err="1"/>
              <a:t>SiriusXM</a:t>
            </a:r>
            <a:r>
              <a:rPr lang="en-US" dirty="0"/>
              <a:t> not Apple.</a:t>
            </a:r>
          </a:p>
        </p:txBody>
      </p:sp>
    </p:spTree>
    <p:extLst>
      <p:ext uri="{BB962C8B-B14F-4D97-AF65-F5344CB8AC3E}">
        <p14:creationId xmlns:p14="http://schemas.microsoft.com/office/powerpoint/2010/main" val="3502980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Hertz should have been </a:t>
            </a:r>
            <a:r>
              <a:rPr lang="en-US" dirty="0" err="1"/>
              <a:t>hz</a:t>
            </a:r>
            <a:r>
              <a:rPr lang="en-US" dirty="0"/>
              <a:t> (if you ask me)</a:t>
            </a:r>
          </a:p>
        </p:txBody>
      </p:sp>
    </p:spTree>
    <p:extLst>
      <p:ext uri="{BB962C8B-B14F-4D97-AF65-F5344CB8AC3E}">
        <p14:creationId xmlns:p14="http://schemas.microsoft.com/office/powerpoint/2010/main" val="3113643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Hertz should have been </a:t>
            </a:r>
            <a:r>
              <a:rPr lang="en-US" dirty="0" err="1"/>
              <a:t>hz</a:t>
            </a:r>
            <a:r>
              <a:rPr lang="en-US" dirty="0"/>
              <a:t> (if you ask me)</a:t>
            </a:r>
          </a:p>
        </p:txBody>
      </p:sp>
    </p:spTree>
    <p:extLst>
      <p:ext uri="{BB962C8B-B14F-4D97-AF65-F5344CB8AC3E}">
        <p14:creationId xmlns:p14="http://schemas.microsoft.com/office/powerpoint/2010/main" val="4018332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50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22B19300-692B-0440-A843-847F98D371C7}" type="slidenum">
              <a:rPr lang="en-US"/>
              <a:pPr/>
              <a:t>6</a:t>
            </a:fld>
            <a:endParaRPr lang="en-US"/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Apologize if this gets a bit </a:t>
            </a:r>
            <a:r>
              <a:rPr lang="en-US" dirty="0">
                <a:solidFill>
                  <a:schemeClr val="accent1"/>
                </a:solidFill>
              </a:rPr>
              <a:t>philosophical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14B25D5E-2722-461D-83DF-ABE5FF013F5C}" type="slidenum">
              <a:rPr lang="en-US"/>
              <a:pPr/>
              <a:t>87</a:t>
            </a:fld>
            <a:endParaRPr lang="en-US"/>
          </a:p>
        </p:txBody>
      </p:sp>
      <p:sp>
        <p:nvSpPr>
          <p:cNvPr id="103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797425" cy="3598863"/>
          </a:xfrm>
          <a:ln/>
        </p:spPr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007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08608575-9F02-4547-9931-4CF52623C606}" type="slidenum">
              <a:rPr lang="en-US"/>
              <a:pPr/>
              <a:t>89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49400" y="823913"/>
            <a:ext cx="4230688" cy="3173412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08608575-9F02-4547-9931-4CF52623C606}" type="slidenum">
              <a:rPr lang="en-US"/>
              <a:pPr/>
              <a:t>90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49400" y="823913"/>
            <a:ext cx="4230688" cy="3173412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3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43F2F814-4DE1-4D2E-8F43-3FD11ADFF797}" type="slidenum">
              <a:rPr lang="en-US"/>
              <a:pPr/>
              <a:t>91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49400" y="823913"/>
            <a:ext cx="4230688" cy="3173412"/>
          </a:xfrm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08608575-9F02-4547-9931-4CF52623C606}" type="slidenum">
              <a:rPr lang="en-US"/>
              <a:pPr/>
              <a:t>92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49400" y="823913"/>
            <a:ext cx="4230688" cy="3173412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50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C16EEF32-861E-4021-A41A-0D49923DDA2D}" type="slidenum">
              <a:rPr lang="en-US"/>
              <a:pPr/>
              <a:t>93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08608575-9F02-4547-9931-4CF52623C606}" type="slidenum">
              <a:rPr lang="en-US"/>
              <a:pPr/>
              <a:t>94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49400" y="823913"/>
            <a:ext cx="4230688" cy="3173412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40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64623171-EA2F-44CD-91CB-911137813814}" type="slidenum">
              <a:rPr lang="en-US"/>
              <a:pPr/>
              <a:t>95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08608575-9F02-4547-9931-4CF52623C606}" type="slidenum">
              <a:rPr lang="en-US"/>
              <a:pPr/>
              <a:t>96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49400" y="823913"/>
            <a:ext cx="4230688" cy="3173412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64623171-EA2F-44CD-91CB-911137813814}" type="slidenum">
              <a:rPr lang="en-US"/>
              <a:pPr/>
              <a:t>97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(Animate on terminate joke)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22B19300-692B-0440-A843-847F98D371C7}" type="slidenum">
              <a:rPr lang="en-US"/>
              <a:pPr/>
              <a:t>7</a:t>
            </a:fld>
            <a:endParaRPr lang="en-US"/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Crossroads photo added to the public domain by its photographer, </a:t>
            </a:r>
            <a:r>
              <a:rPr lang="en-US" dirty="0" err="1"/>
              <a:t>JanBaby</a:t>
            </a:r>
            <a:r>
              <a:rPr lang="en-US" dirty="0"/>
              <a:t> (https://</a:t>
            </a:r>
            <a:r>
              <a:rPr lang="en-US" dirty="0" err="1"/>
              <a:t>pixabay.com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/users/JanBaby-3005373/). </a:t>
            </a:r>
          </a:p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Original image is available at: https://</a:t>
            </a:r>
            <a:r>
              <a:rPr lang="en-US" dirty="0" err="1"/>
              <a:t>cdn.pixabay.com</a:t>
            </a:r>
            <a:r>
              <a:rPr lang="en-US" dirty="0"/>
              <a:t>/photo/2017/02/01/17/06/signpost-2030781_1280.png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64623171-EA2F-44CD-91CB-911137813814}" type="slidenum">
              <a:rPr lang="en-US"/>
              <a:pPr/>
              <a:t>98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(Animate on terminate joke)</a:t>
            </a:r>
          </a:p>
        </p:txBody>
      </p:sp>
    </p:spTree>
    <p:extLst>
      <p:ext uri="{BB962C8B-B14F-4D97-AF65-F5344CB8AC3E}">
        <p14:creationId xmlns:p14="http://schemas.microsoft.com/office/powerpoint/2010/main" val="4143145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64623171-EA2F-44CD-91CB-911137813814}" type="slidenum">
              <a:rPr lang="en-US"/>
              <a:pPr/>
              <a:t>99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(Animate on terminate joke)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64623171-EA2F-44CD-91CB-911137813814}" type="slidenum">
              <a:rPr lang="en-US"/>
              <a:pPr/>
              <a:t>100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(Animate on terminate joke)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this,</a:t>
            </a:r>
            <a:r>
              <a:rPr lang="en-US" baseline="0" dirty="0"/>
              <a:t> think about what tests would actually look like…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06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3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TPChart" hidden="1"/>
          <p:cNvGraphicFramePr/>
          <p:nvPr userDrawn="1">
            <p:extLst>
              <p:ext uri="{D42A27DB-BD31-4B8C-83A1-F6EECF244321}">
                <p14:modId xmlns:p14="http://schemas.microsoft.com/office/powerpoint/2010/main" val="1812659120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8727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153400" cy="5120640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3pPr>
              <a:buClr>
                <a:schemeClr val="accent3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244436"/>
            <a:ext cx="3886200" cy="446116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244436"/>
            <a:ext cx="3886200" cy="446116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591056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591056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77200" cy="987552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77200" cy="987552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591056"/>
            <a:ext cx="1600200" cy="511454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591056"/>
            <a:ext cx="6400800" cy="511454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  <p:sldLayoutId id="2147484339" r:id="rId11"/>
    <p:sldLayoutId id="2147484340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tx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3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4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2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gi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gi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gi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rstrangelov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7" r="-542"/>
          <a:stretch>
            <a:fillRect/>
          </a:stretch>
        </p:blipFill>
        <p:spPr>
          <a:xfrm>
            <a:off x="1066800" y="94487"/>
            <a:ext cx="7391400" cy="5843554"/>
          </a:xfrm>
          <a:prstGeom prst="rect">
            <a:avLst/>
          </a:prstGeom>
        </p:spPr>
      </p:pic>
      <p:sp>
        <p:nvSpPr>
          <p:cNvPr id="5123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 Learned to Stop Worrying &amp; Love the 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8864" y="103632"/>
            <a:ext cx="5073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Picture Courtesy of: Prof. Sarah Ford, M.A. (a.k.a. Mrs. Matthew Hertz)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We </a:t>
            </a:r>
            <a:r>
              <a:rPr lang="en-US" i="1" dirty="0">
                <a:solidFill>
                  <a:srgbClr val="FF0000"/>
                </a:solidFill>
              </a:rPr>
              <a:t>Should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Write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/>
          <a:stretch/>
        </p:blipFill>
        <p:spPr>
          <a:xfrm>
            <a:off x="698574" y="1784350"/>
            <a:ext cx="7746853" cy="4572000"/>
          </a:xfrm>
        </p:spPr>
      </p:pic>
    </p:spTree>
    <p:extLst>
      <p:ext uri="{BB962C8B-B14F-4D97-AF65-F5344CB8AC3E}">
        <p14:creationId xmlns:p14="http://schemas.microsoft.com/office/powerpoint/2010/main" val="120592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Unstructured Loops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/>
              <a:t>Figure out the </a:t>
            </a:r>
            <a:r>
              <a:rPr lang="en-US" dirty="0">
                <a:solidFill>
                  <a:schemeClr val="accent3"/>
                </a:solidFill>
              </a:rPr>
              <a:t>process leading to this decision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ln w="1905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Burn artifacts and code </a:t>
            </a:r>
            <a:r>
              <a:rPr lang="en-US" dirty="0"/>
              <a:t>resulting in this abomination</a:t>
            </a:r>
          </a:p>
          <a:p>
            <a:pPr lvl="1"/>
            <a:r>
              <a:rPr lang="en-US" dirty="0"/>
              <a:t>Anyone involved should </a:t>
            </a:r>
            <a:r>
              <a:rPr lang="en-US" dirty="0">
                <a:solidFill>
                  <a:schemeClr val="accent1"/>
                </a:solidFill>
              </a:rPr>
              <a:t>terminated </a:t>
            </a:r>
            <a:r>
              <a:rPr lang="en-US" b="1" i="1" u="sng" dirty="0">
                <a:solidFill>
                  <a:schemeClr val="accent1"/>
                </a:solidFill>
              </a:rPr>
              <a:t>immediately</a:t>
            </a:r>
            <a:endParaRPr lang="en-US" dirty="0"/>
          </a:p>
          <a:p>
            <a:r>
              <a:rPr lang="en-US" dirty="0" err="1">
                <a:solidFill>
                  <a:schemeClr val="accent3">
                    <a:alpha val="50000"/>
                  </a:schemeClr>
                </a:solidFill>
              </a:rPr>
              <a:t>Re</a:t>
            </a:r>
            <a:r>
              <a:rPr lang="en-US" dirty="0" err="1">
                <a:solidFill>
                  <a:schemeClr val="accent3"/>
                </a:solidFill>
              </a:rPr>
              <a:t>Write</a:t>
            </a:r>
            <a:r>
              <a:rPr lang="en-US" dirty="0">
                <a:solidFill>
                  <a:schemeClr val="accent3"/>
                </a:solidFill>
              </a:rPr>
              <a:t> “missing” documents</a:t>
            </a:r>
            <a:r>
              <a:rPr lang="en-US" dirty="0"/>
              <a:t>, starting from scratch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733800"/>
            <a:ext cx="39370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866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455152" cy="512064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Unit tests good for </a:t>
            </a:r>
            <a:r>
              <a:rPr lang="en-US" i="1" dirty="0">
                <a:solidFill>
                  <a:schemeClr val="accent3"/>
                </a:solidFill>
              </a:rPr>
              <a:t>some</a:t>
            </a:r>
            <a:r>
              <a:rPr lang="en-US" dirty="0">
                <a:solidFill>
                  <a:schemeClr val="accent3"/>
                </a:solidFill>
              </a:rPr>
              <a:t> tasks</a:t>
            </a:r>
            <a:r>
              <a:rPr lang="en-US" dirty="0"/>
              <a:t> working on back-end</a:t>
            </a:r>
          </a:p>
          <a:p>
            <a:pPr lvl="1"/>
            <a:r>
              <a:rPr lang="en-US" dirty="0"/>
              <a:t>But what about </a:t>
            </a:r>
            <a:r>
              <a:rPr lang="en-US" dirty="0">
                <a:solidFill>
                  <a:schemeClr val="accent1"/>
                </a:solidFill>
              </a:rPr>
              <a:t>tasks implementing front-end code?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User wants results </a:t>
            </a:r>
            <a:r>
              <a:rPr lang="en-US" dirty="0"/>
              <a:t>and only knows what they can s</a:t>
            </a:r>
            <a:r>
              <a:rPr lang="en-US" dirty="0" err="1"/>
              <a:t>ee</a:t>
            </a:r>
            <a:endParaRPr lang="en-US" dirty="0"/>
          </a:p>
          <a:p>
            <a:pPr lvl="1"/>
            <a:r>
              <a:rPr lang="en-US" dirty="0"/>
              <a:t>Correct results </a:t>
            </a:r>
            <a:r>
              <a:rPr lang="en-US" dirty="0">
                <a:solidFill>
                  <a:schemeClr val="accent1"/>
                </a:solidFill>
              </a:rPr>
              <a:t>impossible if back-end fails unit tests</a:t>
            </a:r>
          </a:p>
          <a:p>
            <a:r>
              <a:rPr lang="en-US" dirty="0">
                <a:solidFill>
                  <a:schemeClr val="accent3"/>
                </a:solidFill>
              </a:rPr>
              <a:t>Back-end code very important</a:t>
            </a:r>
            <a:r>
              <a:rPr lang="en-US" dirty="0"/>
              <a:t> so cannot skip tests</a:t>
            </a:r>
          </a:p>
          <a:p>
            <a:pPr lvl="1"/>
            <a:r>
              <a:rPr lang="en-US" dirty="0"/>
              <a:t>But invisible to user and </a:t>
            </a:r>
            <a:r>
              <a:rPr lang="en-US" dirty="0">
                <a:solidFill>
                  <a:schemeClr val="accent1"/>
                </a:solidFill>
              </a:rPr>
              <a:t>client does not care about code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Back-End Testing</a:t>
            </a:r>
          </a:p>
        </p:txBody>
      </p:sp>
    </p:spTree>
    <p:extLst>
      <p:ext uri="{BB962C8B-B14F-4D97-AF65-F5344CB8AC3E}">
        <p14:creationId xmlns:p14="http://schemas.microsoft.com/office/powerpoint/2010/main" val="10738961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Unit tests good for </a:t>
            </a:r>
            <a:r>
              <a:rPr lang="en-US" i="1" dirty="0">
                <a:solidFill>
                  <a:schemeClr val="accent3"/>
                </a:solidFill>
              </a:rPr>
              <a:t>some</a:t>
            </a:r>
            <a:r>
              <a:rPr lang="en-US" dirty="0">
                <a:solidFill>
                  <a:schemeClr val="accent3"/>
                </a:solidFill>
              </a:rPr>
              <a:t> tasks</a:t>
            </a:r>
            <a:r>
              <a:rPr lang="en-US" dirty="0"/>
              <a:t> working on back-end</a:t>
            </a:r>
          </a:p>
          <a:p>
            <a:pPr lvl="1"/>
            <a:r>
              <a:rPr lang="en-US" dirty="0"/>
              <a:t>But what about </a:t>
            </a:r>
            <a:r>
              <a:rPr lang="en-US" dirty="0">
                <a:solidFill>
                  <a:schemeClr val="accent1"/>
                </a:solidFill>
              </a:rPr>
              <a:t>tasks implementing front-end code?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User wants results </a:t>
            </a:r>
            <a:r>
              <a:rPr lang="en-US" dirty="0"/>
              <a:t>and only knows what they can </a:t>
            </a:r>
            <a:r>
              <a:rPr lang="en-US" dirty="0" err="1"/>
              <a:t>ee</a:t>
            </a:r>
            <a:endParaRPr lang="en-US" dirty="0"/>
          </a:p>
          <a:p>
            <a:pPr lvl="1"/>
            <a:r>
              <a:rPr lang="en-US" dirty="0"/>
              <a:t>Correct results </a:t>
            </a:r>
            <a:r>
              <a:rPr lang="en-US" dirty="0">
                <a:solidFill>
                  <a:schemeClr val="accent1"/>
                </a:solidFill>
              </a:rPr>
              <a:t>impossible if back-end fails unit tests</a:t>
            </a:r>
          </a:p>
          <a:p>
            <a:r>
              <a:rPr lang="en-US" dirty="0">
                <a:solidFill>
                  <a:schemeClr val="accent3"/>
                </a:solidFill>
              </a:rPr>
              <a:t>Back-end code very important</a:t>
            </a:r>
            <a:r>
              <a:rPr lang="en-US" dirty="0"/>
              <a:t> so cannot skip tests</a:t>
            </a:r>
          </a:p>
          <a:p>
            <a:pPr lvl="1"/>
            <a:r>
              <a:rPr lang="en-US" dirty="0"/>
              <a:t>But invisible to user and </a:t>
            </a:r>
            <a:r>
              <a:rPr lang="en-US" dirty="0">
                <a:solidFill>
                  <a:schemeClr val="accent1"/>
                </a:solidFill>
              </a:rPr>
              <a:t>client does not care about code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Back-End Testing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3943" y="4648200"/>
            <a:ext cx="5424714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7248712"/>
      </p:ext>
    </p:extLst>
  </p:cSld>
  <p:clrMapOvr>
    <a:masterClrMapping/>
  </p:clrMapOvr>
  <p:transition xmlns:p14="http://schemas.microsoft.com/office/powerpoint/2010/main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Need to test front-end tasks </a:t>
            </a:r>
            <a:r>
              <a:rPr lang="en-US" dirty="0"/>
              <a:t>that display information</a:t>
            </a:r>
          </a:p>
          <a:p>
            <a:pPr lvl="1"/>
            <a:r>
              <a:rPr lang="en-US" dirty="0"/>
              <a:t>GUI classes can be </a:t>
            </a:r>
            <a:r>
              <a:rPr lang="en-US" dirty="0">
                <a:solidFill>
                  <a:schemeClr val="accent1"/>
                </a:solidFill>
              </a:rPr>
              <a:t>checked against user stories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JUnit</a:t>
            </a:r>
            <a:r>
              <a:rPr lang="en-US" dirty="0">
                <a:solidFill>
                  <a:schemeClr val="accent1"/>
                </a:solidFill>
              </a:rPr>
              <a:t> test cases less useful </a:t>
            </a:r>
            <a:r>
              <a:rPr lang="en-US" dirty="0"/>
              <a:t>performing these tests</a:t>
            </a:r>
          </a:p>
          <a:p>
            <a:pPr lvl="1"/>
            <a:r>
              <a:rPr lang="en-US" dirty="0"/>
              <a:t>Automation lacks human touch; </a:t>
            </a:r>
            <a:r>
              <a:rPr lang="en-US" dirty="0">
                <a:solidFill>
                  <a:schemeClr val="accent1"/>
                </a:solidFill>
              </a:rPr>
              <a:t>cannot check aesthetics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Testing</a:t>
            </a:r>
          </a:p>
        </p:txBody>
      </p:sp>
      <p:pic>
        <p:nvPicPr>
          <p:cNvPr id="2051" name="Picture 3" descr="C:\Users\Matt\AppData\Local\Microsoft\Windows\Temporary Internet Files\Content.IE5\A4VGPAV8\MP900448494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81459"/>
            <a:ext cx="4395355" cy="2930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213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9" name="Rectangle 3">
            <a:extLst>
              <a:ext uri="{FF2B5EF4-FFF2-40B4-BE49-F238E27FC236}">
                <a16:creationId xmlns:a16="http://schemas.microsoft.com/office/drawing/2014/main" xmlns="" id="{295A7DF6-035E-A241-B9B3-4AF6E5F6099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Worst approach</a:t>
            </a:r>
            <a:r>
              <a:rPr lang="en-US" altLang="en-US" b="1" dirty="0">
                <a:solidFill>
                  <a:schemeClr val="accent3"/>
                </a:solidFill>
              </a:rPr>
              <a:t>: </a:t>
            </a:r>
            <a:r>
              <a:rPr lang="en-US" altLang="en-US" dirty="0">
                <a:solidFill>
                  <a:schemeClr val="accent3"/>
                </a:solidFill>
              </a:rPr>
              <a:t>Clicking around</a:t>
            </a:r>
            <a:r>
              <a:rPr lang="en-US" altLang="en-US" dirty="0"/>
              <a:t> &amp; see what breaks</a:t>
            </a:r>
          </a:p>
          <a:p>
            <a:pPr lvl="1"/>
            <a:r>
              <a:rPr lang="en-US" altLang="en-US" dirty="0"/>
              <a:t>Simple &amp; fast, but </a:t>
            </a:r>
            <a:r>
              <a:rPr lang="en-US" altLang="en-US" dirty="0">
                <a:solidFill>
                  <a:schemeClr val="accent1"/>
                </a:solidFill>
              </a:rPr>
              <a:t>may not discover actual cause of bugs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Unrepeatable &amp; slow </a:t>
            </a:r>
            <a:r>
              <a:rPr lang="en-US" altLang="en-US" dirty="0"/>
              <a:t>when checking entire system</a:t>
            </a:r>
          </a:p>
          <a:p>
            <a:pPr lvl="1"/>
            <a:r>
              <a:rPr lang="en-US" altLang="en-US" dirty="0"/>
              <a:t>Done by developers, </a:t>
            </a:r>
            <a:r>
              <a:rPr lang="en-US" altLang="en-US" dirty="0">
                <a:solidFill>
                  <a:schemeClr val="accent1"/>
                </a:solidFill>
              </a:rPr>
              <a:t>tends to follow expected uses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4097" name="Rectangle 2">
            <a:extLst>
              <a:ext uri="{FF2B5EF4-FFF2-40B4-BE49-F238E27FC236}">
                <a16:creationId xmlns:a16="http://schemas.microsoft.com/office/drawing/2014/main" xmlns="" id="{3AA04DB5-B4F1-6147-9EF5-D1402F5DC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Front-End "Testing"</a:t>
            </a:r>
          </a:p>
        </p:txBody>
      </p:sp>
    </p:spTree>
    <p:extLst>
      <p:ext uri="{BB962C8B-B14F-4D97-AF65-F5344CB8AC3E}">
        <p14:creationId xmlns:p14="http://schemas.microsoft.com/office/powerpoint/2010/main" val="10370365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9" name="Rectangle 3">
            <a:extLst>
              <a:ext uri="{FF2B5EF4-FFF2-40B4-BE49-F238E27FC236}">
                <a16:creationId xmlns:a16="http://schemas.microsoft.com/office/drawing/2014/main" xmlns="" id="{295A7DF6-035E-A241-B9B3-4AF6E5F6099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Worst approach</a:t>
            </a:r>
            <a:r>
              <a:rPr lang="en-US" altLang="en-US" b="1" dirty="0">
                <a:solidFill>
                  <a:schemeClr val="accent3"/>
                </a:solidFill>
              </a:rPr>
              <a:t>: </a:t>
            </a:r>
            <a:r>
              <a:rPr lang="en-US" altLang="en-US" dirty="0">
                <a:solidFill>
                  <a:schemeClr val="accent3"/>
                </a:solidFill>
              </a:rPr>
              <a:t>Clicking around</a:t>
            </a:r>
            <a:r>
              <a:rPr lang="en-US" altLang="en-US" dirty="0"/>
              <a:t> &amp; see what breaks</a:t>
            </a:r>
          </a:p>
          <a:p>
            <a:pPr lvl="1"/>
            <a:r>
              <a:rPr lang="en-US" altLang="en-US" dirty="0"/>
              <a:t>Simple &amp; fast, but </a:t>
            </a:r>
            <a:r>
              <a:rPr lang="en-US" altLang="en-US" dirty="0">
                <a:solidFill>
                  <a:schemeClr val="accent1"/>
                </a:solidFill>
              </a:rPr>
              <a:t>may not discover actual cause of bugs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Unrepeatable &amp; slow </a:t>
            </a:r>
            <a:r>
              <a:rPr lang="en-US" altLang="en-US" dirty="0"/>
              <a:t>when checking entire system</a:t>
            </a:r>
          </a:p>
          <a:p>
            <a:pPr lvl="1"/>
            <a:r>
              <a:rPr lang="en-US" altLang="en-US" dirty="0"/>
              <a:t>Done by developers, </a:t>
            </a:r>
            <a:r>
              <a:rPr lang="en-US" altLang="en-US" dirty="0">
                <a:solidFill>
                  <a:schemeClr val="accent1"/>
                </a:solidFill>
              </a:rPr>
              <a:t>tends to follow expected uses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4097" name="Rectangle 2">
            <a:extLst>
              <a:ext uri="{FF2B5EF4-FFF2-40B4-BE49-F238E27FC236}">
                <a16:creationId xmlns:a16="http://schemas.microsoft.com/office/drawing/2014/main" xmlns="" id="{3AA04DB5-B4F1-6147-9EF5-D1402F5DC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Front-End "Testing"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FE7E8C-4B3E-F948-9D92-532EB29DA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92286"/>
            <a:ext cx="5589814" cy="31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9" name="Rectangle 3">
            <a:extLst>
              <a:ext uri="{FF2B5EF4-FFF2-40B4-BE49-F238E27FC236}">
                <a16:creationId xmlns:a16="http://schemas.microsoft.com/office/drawing/2014/main" xmlns="" id="{295A7DF6-035E-A241-B9B3-4AF6E5F6099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Better approach</a:t>
            </a:r>
            <a:r>
              <a:rPr lang="en-US" altLang="en-US" b="1" dirty="0">
                <a:solidFill>
                  <a:schemeClr val="accent3"/>
                </a:solidFill>
              </a:rPr>
              <a:t>: </a:t>
            </a:r>
            <a:r>
              <a:rPr lang="en-US" altLang="en-US" dirty="0">
                <a:solidFill>
                  <a:schemeClr val="accent3"/>
                </a:solidFill>
              </a:rPr>
              <a:t>Step-by-step script </a:t>
            </a:r>
            <a:r>
              <a:rPr lang="en-US" altLang="en-US" dirty="0"/>
              <a:t>tests for errors</a:t>
            </a:r>
          </a:p>
          <a:p>
            <a:pPr lvl="1"/>
            <a:r>
              <a:rPr lang="en-US" altLang="en-US" dirty="0"/>
              <a:t>Low overhead &amp; simple, but also </a:t>
            </a:r>
            <a:r>
              <a:rPr lang="en-US" altLang="en-US" dirty="0">
                <a:solidFill>
                  <a:schemeClr val="accent1"/>
                </a:solidFill>
              </a:rPr>
              <a:t>easy to forget to run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Discover unexpected bugs</a:t>
            </a:r>
            <a:r>
              <a:rPr lang="en-US" altLang="en-US" dirty="0"/>
              <a:t> by having testers run scripts</a:t>
            </a:r>
          </a:p>
          <a:p>
            <a:pPr lvl="1"/>
            <a:r>
              <a:rPr lang="en-US" altLang="en-US" dirty="0"/>
              <a:t>Good rules-of-thumb exist to </a:t>
            </a:r>
            <a:r>
              <a:rPr lang="en-US" altLang="en-US" dirty="0">
                <a:solidFill>
                  <a:schemeClr val="accent1"/>
                </a:solidFill>
              </a:rPr>
              <a:t>find many common errors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List in task in </a:t>
            </a:r>
            <a:r>
              <a:rPr lang="en-US" altLang="en-US" dirty="0" err="1">
                <a:solidFill>
                  <a:schemeClr val="accent1"/>
                </a:solidFill>
              </a:rPr>
              <a:t>ZenHub</a:t>
            </a:r>
            <a:r>
              <a:rPr lang="en-US" altLang="en-US" dirty="0"/>
              <a:t>; many want files to hold scripts</a:t>
            </a:r>
          </a:p>
        </p:txBody>
      </p:sp>
      <p:sp>
        <p:nvSpPr>
          <p:cNvPr id="4097" name="Rectangle 2">
            <a:extLst>
              <a:ext uri="{FF2B5EF4-FFF2-40B4-BE49-F238E27FC236}">
                <a16:creationId xmlns:a16="http://schemas.microsoft.com/office/drawing/2014/main" xmlns="" id="{3AA04DB5-B4F1-6147-9EF5-D1402F5DC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Front-End Testing</a:t>
            </a:r>
          </a:p>
        </p:txBody>
      </p:sp>
    </p:spTree>
    <p:extLst>
      <p:ext uri="{BB962C8B-B14F-4D97-AF65-F5344CB8AC3E}">
        <p14:creationId xmlns:p14="http://schemas.microsoft.com/office/powerpoint/2010/main" val="28416003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9" name="Rectangle 3">
            <a:extLst>
              <a:ext uri="{FF2B5EF4-FFF2-40B4-BE49-F238E27FC236}">
                <a16:creationId xmlns:a16="http://schemas.microsoft.com/office/drawing/2014/main" xmlns="" id="{295A7DF6-035E-A241-B9B3-4AF6E5F6099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Better approach</a:t>
            </a:r>
            <a:r>
              <a:rPr lang="en-US" altLang="en-US" b="1" dirty="0">
                <a:solidFill>
                  <a:schemeClr val="accent3"/>
                </a:solidFill>
              </a:rPr>
              <a:t>: </a:t>
            </a:r>
            <a:r>
              <a:rPr lang="en-US" altLang="en-US" dirty="0">
                <a:solidFill>
                  <a:schemeClr val="accent3"/>
                </a:solidFill>
              </a:rPr>
              <a:t>Step-by-step script </a:t>
            </a:r>
            <a:r>
              <a:rPr lang="en-US" altLang="en-US" dirty="0"/>
              <a:t>tests for errors</a:t>
            </a:r>
          </a:p>
          <a:p>
            <a:pPr lvl="1"/>
            <a:r>
              <a:rPr lang="en-US" altLang="en-US" dirty="0"/>
              <a:t>Low overhead &amp; simple, but also </a:t>
            </a:r>
            <a:r>
              <a:rPr lang="en-US" altLang="en-US" dirty="0">
                <a:solidFill>
                  <a:schemeClr val="accent1"/>
                </a:solidFill>
              </a:rPr>
              <a:t>easy to forget to run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Discover unexpected bugs</a:t>
            </a:r>
            <a:r>
              <a:rPr lang="en-US" altLang="en-US" dirty="0"/>
              <a:t> by having testers run scripts</a:t>
            </a:r>
          </a:p>
          <a:p>
            <a:pPr lvl="1"/>
            <a:r>
              <a:rPr lang="en-US" altLang="en-US" dirty="0"/>
              <a:t>Good rules-of-thumb exist to </a:t>
            </a:r>
            <a:r>
              <a:rPr lang="en-US" altLang="en-US" dirty="0">
                <a:solidFill>
                  <a:schemeClr val="accent1"/>
                </a:solidFill>
              </a:rPr>
              <a:t>find many common errors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List in task in </a:t>
            </a:r>
            <a:r>
              <a:rPr lang="en-US" altLang="en-US" dirty="0" err="1">
                <a:solidFill>
                  <a:schemeClr val="accent1"/>
                </a:solidFill>
              </a:rPr>
              <a:t>ZenHub</a:t>
            </a:r>
            <a:r>
              <a:rPr lang="en-US" altLang="en-US" dirty="0"/>
              <a:t>; many want files to hold scripts</a:t>
            </a:r>
          </a:p>
        </p:txBody>
      </p:sp>
      <p:sp>
        <p:nvSpPr>
          <p:cNvPr id="4097" name="Rectangle 2">
            <a:extLst>
              <a:ext uri="{FF2B5EF4-FFF2-40B4-BE49-F238E27FC236}">
                <a16:creationId xmlns:a16="http://schemas.microsoft.com/office/drawing/2014/main" xmlns="" id="{3AA04DB5-B4F1-6147-9EF5-D1402F5DC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Front-End Testing</a:t>
            </a:r>
          </a:p>
        </p:txBody>
      </p:sp>
      <p:pic>
        <p:nvPicPr>
          <p:cNvPr id="28674" name="Picture 2" descr="https://i.pinimg.com/originals/8a/5b/46/8a5b46078575328fecdb7f6b83e40c42.jpg">
            <a:extLst>
              <a:ext uri="{FF2B5EF4-FFF2-40B4-BE49-F238E27FC236}">
                <a16:creationId xmlns:a16="http://schemas.microsoft.com/office/drawing/2014/main" xmlns="" id="{B8AEC8DF-BB42-DE48-B741-8B4073CD6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3969558"/>
            <a:ext cx="8001000" cy="28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515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9" name="Rectangle 3">
            <a:extLst>
              <a:ext uri="{FF2B5EF4-FFF2-40B4-BE49-F238E27FC236}">
                <a16:creationId xmlns:a16="http://schemas.microsoft.com/office/drawing/2014/main" xmlns="" id="{295A7DF6-035E-A241-B9B3-4AF6E5F6099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Best approach</a:t>
            </a:r>
            <a:r>
              <a:rPr lang="en-US" altLang="en-US" b="1" dirty="0">
                <a:solidFill>
                  <a:schemeClr val="accent3"/>
                </a:solidFill>
              </a:rPr>
              <a:t>: </a:t>
            </a:r>
            <a:r>
              <a:rPr lang="en-US" altLang="en-US" dirty="0">
                <a:solidFill>
                  <a:schemeClr val="accent3"/>
                </a:solidFill>
              </a:rPr>
              <a:t>Automate testing </a:t>
            </a:r>
            <a:r>
              <a:rPr lang="en-US" altLang="en-US" dirty="0"/>
              <a:t>with UI tool/code</a:t>
            </a:r>
          </a:p>
          <a:p>
            <a:pPr lvl="1"/>
            <a:r>
              <a:rPr lang="en-US" altLang="en-US" dirty="0"/>
              <a:t>Creates setup costs, but </a:t>
            </a:r>
            <a:r>
              <a:rPr lang="en-US" altLang="en-US" dirty="0">
                <a:solidFill>
                  <a:schemeClr val="accent1"/>
                </a:solidFill>
              </a:rPr>
              <a:t>guarantees predictable results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Can compensate for load times </a:t>
            </a:r>
            <a:r>
              <a:rPr lang="en-US" altLang="en-US" dirty="0"/>
              <a:t>&amp; other real issues</a:t>
            </a:r>
          </a:p>
          <a:p>
            <a:pPr lvl="1"/>
            <a:r>
              <a:rPr lang="en-US" altLang="en-US" dirty="0"/>
              <a:t>Often include </a:t>
            </a:r>
            <a:r>
              <a:rPr lang="en-US" altLang="en-US" dirty="0">
                <a:solidFill>
                  <a:schemeClr val="accent1"/>
                </a:solidFill>
              </a:rPr>
              <a:t>both programming &amp; scripting setups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4097" name="Rectangle 2">
            <a:extLst>
              <a:ext uri="{FF2B5EF4-FFF2-40B4-BE49-F238E27FC236}">
                <a16:creationId xmlns:a16="http://schemas.microsoft.com/office/drawing/2014/main" xmlns="" id="{3AA04DB5-B4F1-6147-9EF5-D1402F5DC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Validation Testing</a:t>
            </a:r>
            <a:endParaRPr lang="en-US" altLang="en-US" dirty="0"/>
          </a:p>
        </p:txBody>
      </p:sp>
      <p:pic>
        <p:nvPicPr>
          <p:cNvPr id="5" name="Picture 6" descr="Selenium Logo">
            <a:extLst>
              <a:ext uri="{FF2B5EF4-FFF2-40B4-BE49-F238E27FC236}">
                <a16:creationId xmlns:a16="http://schemas.microsoft.com/office/drawing/2014/main" xmlns="" id="{32673D8E-E05B-2545-944A-EC37FA966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876800"/>
            <a:ext cx="219012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 descr="logo.png">
            <a:extLst>
              <a:ext uri="{FF2B5EF4-FFF2-40B4-BE49-F238E27FC236}">
                <a16:creationId xmlns:a16="http://schemas.microsoft.com/office/drawing/2014/main" xmlns="" id="{F1F98FD9-AC6C-934D-8A11-381D7918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9372"/>
            <a:ext cx="3506965" cy="105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://selenide.org/images/selenide-logo-big.png">
            <a:extLst>
              <a:ext uri="{FF2B5EF4-FFF2-40B4-BE49-F238E27FC236}">
                <a16:creationId xmlns:a16="http://schemas.microsoft.com/office/drawing/2014/main" xmlns="" id="{7ABC26B6-9231-AC47-9583-33CA51B6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24" y="3692652"/>
            <a:ext cx="3616698" cy="191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025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3">
            <a:extLst>
              <a:ext uri="{FF2B5EF4-FFF2-40B4-BE49-F238E27FC236}">
                <a16:creationId xmlns:a16="http://schemas.microsoft.com/office/drawing/2014/main" xmlns="" id="{20E90ACB-2520-DA4E-BE1D-A8DD3EF9BB83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altLang="en-US" dirty="0"/>
              <a:t>Allows automated </a:t>
            </a:r>
            <a:r>
              <a:rPr lang="en-US" altLang="en-US" dirty="0">
                <a:solidFill>
                  <a:schemeClr val="accent3"/>
                </a:solidFill>
              </a:rPr>
              <a:t>testing of web-based applications</a:t>
            </a:r>
          </a:p>
          <a:p>
            <a:r>
              <a:rPr lang="en-US" altLang="en-US" dirty="0">
                <a:solidFill>
                  <a:schemeClr val="accent3"/>
                </a:solidFill>
              </a:rPr>
              <a:t>Test suite reports results </a:t>
            </a:r>
            <a:r>
              <a:rPr lang="en-US" altLang="en-US" dirty="0"/>
              <a:t>of running 1 or more tests</a:t>
            </a:r>
          </a:p>
          <a:p>
            <a:r>
              <a:rPr lang="en-US" altLang="en-US" dirty="0"/>
              <a:t>Often create </a:t>
            </a:r>
            <a:r>
              <a:rPr lang="en-US" altLang="en-US" dirty="0">
                <a:solidFill>
                  <a:schemeClr val="accent3"/>
                </a:solidFill>
              </a:rPr>
              <a:t>many test cases; each exposes 1 bug</a:t>
            </a:r>
          </a:p>
          <a:p>
            <a:endParaRPr lang="en-US" altLang="en-US" dirty="0">
              <a:solidFill>
                <a:schemeClr val="accent3"/>
              </a:solidFill>
            </a:endParaRPr>
          </a:p>
          <a:p>
            <a:r>
              <a:rPr lang="en-US" altLang="en-US" dirty="0">
                <a:solidFill>
                  <a:schemeClr val="accent3"/>
                </a:solidFill>
              </a:rPr>
              <a:t>Add tests in Java/C#/Python </a:t>
            </a:r>
            <a:r>
              <a:rPr lang="en-US" altLang="en-US" dirty="0"/>
              <a:t>with WebDriver module</a:t>
            </a:r>
          </a:p>
          <a:p>
            <a:pPr lvl="1"/>
            <a:r>
              <a:rPr lang="en-US" altLang="en-US" dirty="0"/>
              <a:t>Many languages have </a:t>
            </a:r>
            <a:r>
              <a:rPr lang="en-US" altLang="en-US" dirty="0">
                <a:solidFill>
                  <a:schemeClr val="accent1"/>
                </a:solidFill>
              </a:rPr>
              <a:t>Selenium libraries to drive tests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Loads page &amp; defines API</a:t>
            </a:r>
            <a:r>
              <a:rPr lang="en-US" altLang="en-US" dirty="0"/>
              <a:t> used to evaluate its contents</a:t>
            </a:r>
          </a:p>
          <a:p>
            <a:r>
              <a:rPr lang="en-US" altLang="en-US" dirty="0"/>
              <a:t>If using IDE, able to </a:t>
            </a:r>
            <a:r>
              <a:rPr lang="en-US" altLang="en-US" dirty="0">
                <a:solidFill>
                  <a:schemeClr val="accent3"/>
                </a:solidFill>
              </a:rPr>
              <a:t>create &amp; runs in browser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IDE easier to use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can record actions in browser as test</a:t>
            </a:r>
          </a:p>
          <a:p>
            <a:pPr lvl="1"/>
            <a:r>
              <a:rPr lang="en-US" altLang="en-US" dirty="0"/>
              <a:t>Will also allow </a:t>
            </a:r>
            <a:r>
              <a:rPr lang="en-US" altLang="en-US" dirty="0">
                <a:solidFill>
                  <a:schemeClr val="accent1"/>
                </a:solidFill>
              </a:rPr>
              <a:t>updating or rewriting </a:t>
            </a:r>
            <a:r>
              <a:rPr lang="en-US" altLang="en-US" dirty="0" err="1">
                <a:solidFill>
                  <a:schemeClr val="accent1"/>
                </a:solidFill>
              </a:rPr>
              <a:t>Selenese</a:t>
            </a:r>
            <a:r>
              <a:rPr lang="en-US" altLang="en-US" dirty="0">
                <a:solidFill>
                  <a:schemeClr val="accent1"/>
                </a:solidFill>
              </a:rPr>
              <a:t> script</a:t>
            </a:r>
          </a:p>
          <a:p>
            <a:endParaRPr lang="en-US" altLang="en-US" dirty="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xmlns="" id="{9E1CB15B-4374-0847-ACF0-31701A28C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3736362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We </a:t>
            </a:r>
            <a:r>
              <a:rPr lang="en-US" i="1" dirty="0">
                <a:solidFill>
                  <a:srgbClr val="FF0000"/>
                </a:solidFill>
              </a:rPr>
              <a:t>Should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Write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1784350"/>
            <a:ext cx="7741920" cy="4572000"/>
          </a:xfrm>
        </p:spPr>
      </p:pic>
      <p:sp>
        <p:nvSpPr>
          <p:cNvPr id="3" name="TextBox 2"/>
          <p:cNvSpPr txBox="1"/>
          <p:nvPr/>
        </p:nvSpPr>
        <p:spPr>
          <a:xfrm>
            <a:off x="2667000" y="1676400"/>
            <a:ext cx="48285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Assume </a:t>
            </a:r>
            <a:br>
              <a:rPr lang="en-US" sz="10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en-US" sz="10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Bugs</a:t>
            </a:r>
            <a:br>
              <a:rPr lang="en-US" sz="10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en-US" sz="10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Exist</a:t>
            </a:r>
          </a:p>
        </p:txBody>
      </p:sp>
    </p:spTree>
    <p:extLst>
      <p:ext uri="{BB962C8B-B14F-4D97-AF65-F5344CB8AC3E}">
        <p14:creationId xmlns:p14="http://schemas.microsoft.com/office/powerpoint/2010/main" val="10048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3">
            <a:extLst>
              <a:ext uri="{FF2B5EF4-FFF2-40B4-BE49-F238E27FC236}">
                <a16:creationId xmlns:a16="http://schemas.microsoft.com/office/drawing/2014/main" xmlns="" id="{20E90ACB-2520-DA4E-BE1D-A8DD3EF9BB83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266944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Easiest  module to use, but </a:t>
            </a:r>
            <a:r>
              <a:rPr lang="en-US" altLang="en-US" dirty="0">
                <a:solidFill>
                  <a:schemeClr val="accent3"/>
                </a:solidFill>
              </a:rPr>
              <a:t>needs Chrome</a:t>
            </a:r>
            <a:r>
              <a:rPr lang="en-US" altLang="en-US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en-US" dirty="0">
                <a:solidFill>
                  <a:schemeClr val="accent3"/>
                </a:solidFill>
              </a:rPr>
              <a:t> to work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Download via Chrome Web Store</a:t>
            </a:r>
            <a:r>
              <a:rPr lang="en-US" altLang="en-US" dirty="0">
                <a:solidFill>
                  <a:schemeClr val="accent3"/>
                </a:solidFill>
              </a:rPr>
              <a:t> </a:t>
            </a:r>
            <a:r>
              <a:rPr lang="en-US" altLang="en-US" dirty="0"/>
              <a:t>to be ready to use</a:t>
            </a:r>
          </a:p>
          <a:p>
            <a:pPr lvl="1"/>
            <a:r>
              <a:rPr lang="en-US" altLang="en-US" dirty="0"/>
              <a:t>Scripts mostly </a:t>
            </a:r>
            <a:r>
              <a:rPr lang="en-US" altLang="en-US" dirty="0">
                <a:solidFill>
                  <a:schemeClr val="accent1"/>
                </a:solidFill>
              </a:rPr>
              <a:t>recorded by clicking on elements to test</a:t>
            </a:r>
          </a:p>
          <a:p>
            <a:pPr lvl="8"/>
            <a:endParaRPr lang="en-US" altLang="en-US" dirty="0">
              <a:solidFill>
                <a:schemeClr val="accent1"/>
              </a:solidFill>
            </a:endParaRPr>
          </a:p>
          <a:p>
            <a:r>
              <a:rPr lang="en-US" dirty="0"/>
              <a:t>Start process using the </a:t>
            </a:r>
            <a:r>
              <a:rPr lang="en-US" dirty="0">
                <a:solidFill>
                  <a:schemeClr val="accent3"/>
                </a:solidFill>
              </a:rPr>
              <a:t>command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to load page</a:t>
            </a:r>
          </a:p>
          <a:p>
            <a:pPr lvl="1"/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click[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AndWait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"clicks" on item </a:t>
            </a:r>
            <a:r>
              <a:rPr lang="en-US" dirty="0"/>
              <a:t>that you identify</a:t>
            </a:r>
          </a:p>
          <a:p>
            <a:pPr lvl="1"/>
            <a:r>
              <a:rPr lang="en-US" dirty="0"/>
              <a:t>Script can also </a:t>
            </a:r>
            <a:r>
              <a:rPr lang="en-US" dirty="0">
                <a:solidFill>
                  <a:schemeClr val="accent1"/>
                </a:solidFill>
              </a:rPr>
              <a:t>enter text into element using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</a:p>
          <a:p>
            <a:pPr lvl="8"/>
            <a:endParaRPr lang="en-US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dirty="0"/>
              <a:t>Like </a:t>
            </a:r>
            <a:r>
              <a:rPr lang="en-US" alt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dirty="0" err="1"/>
              <a:t>Unit</a:t>
            </a:r>
            <a:r>
              <a:rPr lang="en-US" altLang="en-US" dirty="0"/>
              <a:t> tests, </a:t>
            </a:r>
            <a:r>
              <a:rPr lang="en-US" altLang="en-US" dirty="0">
                <a:solidFill>
                  <a:schemeClr val="accent3"/>
                </a:solidFill>
              </a:rPr>
              <a:t>relies on assertions to define checks</a:t>
            </a:r>
          </a:p>
          <a:p>
            <a:pPr lvl="1"/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assertTitle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checks title </a:t>
            </a:r>
            <a:r>
              <a:rPr lang="en-US" dirty="0"/>
              <a:t>of page (text shown on tab) </a:t>
            </a:r>
          </a:p>
          <a:p>
            <a:pPr lvl="1"/>
            <a:r>
              <a:rPr lang="en-US" altLang="en-US" dirty="0"/>
              <a:t>Check if </a:t>
            </a:r>
            <a:r>
              <a:rPr lang="en-US" altLang="en-US" dirty="0">
                <a:solidFill>
                  <a:schemeClr val="accent1"/>
                </a:solidFill>
              </a:rPr>
              <a:t>text on page using</a:t>
            </a:r>
            <a:r>
              <a:rPr lang="en-US" altLang="en-US" dirty="0"/>
              <a:t> </a:t>
            </a:r>
            <a:r>
              <a:rPr lang="en-US" alt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verifyTextPresent</a:t>
            </a:r>
            <a:endParaRPr lang="en-US" altLang="en-US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verifyElementPresent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1"/>
                </a:solidFill>
              </a:rPr>
              <a:t>checks if element</a:t>
            </a:r>
            <a:r>
              <a:rPr lang="en-US" altLang="en-US" dirty="0"/>
              <a:t> on page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xmlns="" id="{9E1CB15B-4374-0847-ACF0-31701A28C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Selenium IDE</a:t>
            </a:r>
          </a:p>
        </p:txBody>
      </p:sp>
    </p:spTree>
    <p:extLst>
      <p:ext uri="{BB962C8B-B14F-4D97-AF65-F5344CB8AC3E}">
        <p14:creationId xmlns:p14="http://schemas.microsoft.com/office/powerpoint/2010/main" val="28254436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WebDriver driver =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EdgeDriver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("http://www.google.com");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WebElement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el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driver.findElement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(By.name("q"));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element.sendKeys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("Hawaiian-Print Computer");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element.submit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stall =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(driver, 10);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result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stall.until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ExpectedCondition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&lt;Boolean&gt;()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public Boolean apply(WebDriver 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return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d.getTitle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("Hawaiian");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}});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("Met expectations: " + result);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driver.quit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WebDriver + Java</a:t>
            </a:r>
          </a:p>
        </p:txBody>
      </p:sp>
    </p:spTree>
    <p:extLst>
      <p:ext uri="{BB962C8B-B14F-4D97-AF65-F5344CB8AC3E}">
        <p14:creationId xmlns:p14="http://schemas.microsoft.com/office/powerpoint/2010/main" val="28743901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driver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webdriver.Firefox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("https://cse.buffalo.edu/~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mhertz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 "Matthew Hertz" ==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driver.title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crselnk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driver.find_element_by_xpath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"/html/body/table[2]/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/td[1]/p/a")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crselnk.click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WebDriverWait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(driver, 10).until(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lambda x : "CSE442" in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x.title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 result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r>
              <a:rPr lang="en-US" dirty="0"/>
              <a:t>Selenium WebDriver + Python</a:t>
            </a:r>
          </a:p>
        </p:txBody>
      </p:sp>
    </p:spTree>
    <p:extLst>
      <p:ext uri="{BB962C8B-B14F-4D97-AF65-F5344CB8AC3E}">
        <p14:creationId xmlns:p14="http://schemas.microsoft.com/office/powerpoint/2010/main" val="10131965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Input overflows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Type string longer than normal/fits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Check that text is accepted </a:t>
            </a:r>
            <a:r>
              <a:rPr lang="en-US" altLang="en-US" dirty="0"/>
              <a:t>(or provides GOOD error)</a:t>
            </a:r>
          </a:p>
          <a:p>
            <a:pPr lvl="1"/>
            <a:r>
              <a:rPr lang="en-US" altLang="en-US" dirty="0"/>
              <a:t>If text is accepted, </a:t>
            </a:r>
            <a:r>
              <a:rPr lang="en-US" altLang="en-US" dirty="0">
                <a:solidFill>
                  <a:schemeClr val="accent1"/>
                </a:solidFill>
              </a:rPr>
              <a:t>are results readable or usable?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Specify text (try many sizes) </a:t>
            </a:r>
            <a:r>
              <a:rPr lang="en-US" altLang="en-US" dirty="0"/>
              <a:t>in scripts checking this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(1)</a:t>
            </a:r>
          </a:p>
        </p:txBody>
      </p:sp>
    </p:spTree>
    <p:extLst>
      <p:ext uri="{BB962C8B-B14F-4D97-AF65-F5344CB8AC3E}">
        <p14:creationId xmlns:p14="http://schemas.microsoft.com/office/powerpoint/2010/main" val="19426888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Input overflows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Type string longer than normal/fits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Check that text is accepted </a:t>
            </a:r>
            <a:r>
              <a:rPr lang="en-US" altLang="en-US" dirty="0"/>
              <a:t>(or provides GOOD error)</a:t>
            </a:r>
          </a:p>
          <a:p>
            <a:pPr lvl="1"/>
            <a:r>
              <a:rPr lang="en-US" altLang="en-US" dirty="0"/>
              <a:t>If text is accepted, </a:t>
            </a:r>
            <a:r>
              <a:rPr lang="en-US" altLang="en-US" dirty="0">
                <a:solidFill>
                  <a:schemeClr val="accent1"/>
                </a:solidFill>
              </a:rPr>
              <a:t>are results readable or usable?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Specify text (try many sizes) </a:t>
            </a:r>
            <a:r>
              <a:rPr lang="en-US" altLang="en-US" dirty="0"/>
              <a:t>in scripts checking this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(1)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6CEE39AE-56C7-774B-ABC1-EBBCE8C64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2010" r="665" b="1634"/>
          <a:stretch/>
        </p:blipFill>
        <p:spPr bwMode="auto">
          <a:xfrm>
            <a:off x="653143" y="3657600"/>
            <a:ext cx="8066314" cy="292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3278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Structure overflow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Make panels larger than page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Does this create errors</a:t>
            </a:r>
            <a:r>
              <a:rPr lang="en-US" altLang="en-US" dirty="0"/>
              <a:t> or is system able to handle data</a:t>
            </a:r>
          </a:p>
          <a:p>
            <a:pPr lvl="1"/>
            <a:r>
              <a:rPr lang="en-US" altLang="en-US" dirty="0"/>
              <a:t>Do items resize, scroll, or </a:t>
            </a:r>
            <a:r>
              <a:rPr lang="en-US" altLang="en-US" dirty="0">
                <a:solidFill>
                  <a:schemeClr val="accent1"/>
                </a:solidFill>
              </a:rPr>
              <a:t>provide way to see everything?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Similar to loop tests; </a:t>
            </a:r>
            <a:r>
              <a:rPr lang="en-US" altLang="en-US" dirty="0"/>
              <a:t>detailing inputs to use critical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(2)</a:t>
            </a:r>
          </a:p>
        </p:txBody>
      </p:sp>
    </p:spTree>
    <p:extLst>
      <p:ext uri="{BB962C8B-B14F-4D97-AF65-F5344CB8AC3E}">
        <p14:creationId xmlns:p14="http://schemas.microsoft.com/office/powerpoint/2010/main" val="33876574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Structure overflow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Make panels larger than page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Does this create errors</a:t>
            </a:r>
            <a:r>
              <a:rPr lang="en-US" altLang="en-US" dirty="0"/>
              <a:t> or is system able to handle data</a:t>
            </a:r>
          </a:p>
          <a:p>
            <a:pPr lvl="1"/>
            <a:r>
              <a:rPr lang="en-US" altLang="en-US" dirty="0"/>
              <a:t>Do items resize, scroll, or </a:t>
            </a:r>
            <a:r>
              <a:rPr lang="en-US" altLang="en-US" dirty="0">
                <a:solidFill>
                  <a:schemeClr val="accent1"/>
                </a:solidFill>
              </a:rPr>
              <a:t>provide way to see everything?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Similar to loop tests; </a:t>
            </a:r>
            <a:r>
              <a:rPr lang="en-US" altLang="en-US" dirty="0"/>
              <a:t>detailing inputs to use critical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4B9F507-1E9B-E047-80D0-D9DC5B5E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388" y="3537858"/>
            <a:ext cx="8632869" cy="3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9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Violate Assumptions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Assume users jerks (or dumb)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(3)</a:t>
            </a:r>
          </a:p>
        </p:txBody>
      </p:sp>
    </p:spTree>
    <p:extLst>
      <p:ext uri="{BB962C8B-B14F-4D97-AF65-F5344CB8AC3E}">
        <p14:creationId xmlns:p14="http://schemas.microsoft.com/office/powerpoint/2010/main" val="26734858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Violate Assumptions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Assume users jerks (or dumb)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F67A4E3-9254-184E-B016-CA93BE6E9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2209800"/>
            <a:ext cx="789214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088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Violate Assumptions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Assume users jerks (or dumb)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They will make worst </a:t>
            </a:r>
            <a:r>
              <a:rPr lang="en-US" altLang="en-US" dirty="0" err="1">
                <a:solidFill>
                  <a:schemeClr val="accent1"/>
                </a:solidFill>
              </a:rPr>
              <a:t>choice.</a:t>
            </a:r>
            <a:r>
              <a:rPr lang="en-US" altLang="en-US" dirty="0" err="1"/>
              <a:t>How</a:t>
            </a:r>
            <a:r>
              <a:rPr lang="en-US" altLang="en-US" dirty="0"/>
              <a:t> does system react?</a:t>
            </a:r>
          </a:p>
          <a:p>
            <a:pPr lvl="1"/>
            <a:r>
              <a:rPr lang="en-US" altLang="en-US" dirty="0"/>
              <a:t>What if needed </a:t>
            </a:r>
            <a:r>
              <a:rPr lang="en-US" altLang="en-US" dirty="0">
                <a:solidFill>
                  <a:schemeClr val="accent1"/>
                </a:solidFill>
              </a:rPr>
              <a:t>files deleted, network lost, or similar? 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Script explain how to start </a:t>
            </a:r>
            <a:r>
              <a:rPr lang="en-US" altLang="en-US" dirty="0"/>
              <a:t>&amp; what error should be shown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(3)</a:t>
            </a:r>
          </a:p>
        </p:txBody>
      </p:sp>
    </p:spTree>
    <p:extLst>
      <p:ext uri="{BB962C8B-B14F-4D97-AF65-F5344CB8AC3E}">
        <p14:creationId xmlns:p14="http://schemas.microsoft.com/office/powerpoint/2010/main" val="128371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Quality of product </a:t>
            </a:r>
            <a:r>
              <a:rPr lang="en-US" dirty="0">
                <a:solidFill>
                  <a:schemeClr val="accent3"/>
                </a:solidFill>
              </a:rPr>
              <a:t>decided by testing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Testing properties targeted </a:t>
            </a:r>
            <a:r>
              <a:rPr lang="en-US" dirty="0"/>
              <a:t>when writing code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8" y="2971800"/>
            <a:ext cx="8356803" cy="2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304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Violate Assumptions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Assume users jerks (or dumb)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They will make worst choice. </a:t>
            </a:r>
            <a:r>
              <a:rPr lang="en-US" altLang="en-US" dirty="0"/>
              <a:t>How does system react?</a:t>
            </a:r>
          </a:p>
          <a:p>
            <a:pPr lvl="1"/>
            <a:r>
              <a:rPr lang="en-US" altLang="en-US" dirty="0"/>
              <a:t>What if needed </a:t>
            </a:r>
            <a:r>
              <a:rPr lang="en-US" altLang="en-US" dirty="0">
                <a:solidFill>
                  <a:schemeClr val="accent1"/>
                </a:solidFill>
              </a:rPr>
              <a:t>files deleted, network lost, or similar? 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Script explain how to start </a:t>
            </a:r>
            <a:r>
              <a:rPr lang="en-US" altLang="en-US" dirty="0"/>
              <a:t>&amp; what error should be shown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(3)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FB43CDC4-33B6-AC48-9AA8-42B68201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" y="3581400"/>
            <a:ext cx="4280853" cy="245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4D6B58A9-5493-6945-80DE-60620F66C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190" y="4173147"/>
            <a:ext cx="4517072" cy="257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8592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Duplication Issues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Repeatedly enter same input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 </a:t>
            </a:r>
            <a:r>
              <a:rPr lang="en-US" altLang="en-US" strike="sngStrike" dirty="0">
                <a:solidFill>
                  <a:schemeClr val="accent1"/>
                </a:solidFill>
              </a:rPr>
              <a:t>If</a:t>
            </a:r>
            <a:r>
              <a:rPr lang="en-US" altLang="en-US" dirty="0">
                <a:solidFill>
                  <a:schemeClr val="accent1"/>
                </a:solidFill>
              </a:rPr>
              <a:t> When they add/remove multiple times</a:t>
            </a:r>
            <a:r>
              <a:rPr lang="en-US" altLang="en-US" dirty="0"/>
              <a:t>, what is error?</a:t>
            </a:r>
          </a:p>
          <a:p>
            <a:pPr lvl="1"/>
            <a:r>
              <a:rPr lang="en-US" altLang="en-US" dirty="0"/>
              <a:t>Does app handle (or provide clues) for </a:t>
            </a:r>
            <a:r>
              <a:rPr lang="en-US" altLang="en-US" dirty="0">
                <a:solidFill>
                  <a:schemeClr val="accent1"/>
                </a:solidFill>
              </a:rPr>
              <a:t>impatient users?</a:t>
            </a:r>
            <a:r>
              <a:rPr lang="en-US" altLang="en-US" dirty="0"/>
              <a:t> 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(4)</a:t>
            </a:r>
          </a:p>
        </p:txBody>
      </p:sp>
    </p:spTree>
    <p:extLst>
      <p:ext uri="{BB962C8B-B14F-4D97-AF65-F5344CB8AC3E}">
        <p14:creationId xmlns:p14="http://schemas.microsoft.com/office/powerpoint/2010/main" val="8451477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Duplication Issues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Repeatedly enter same input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 </a:t>
            </a:r>
            <a:r>
              <a:rPr lang="en-US" altLang="en-US" strike="sngStrike" dirty="0">
                <a:solidFill>
                  <a:schemeClr val="accent1"/>
                </a:solidFill>
              </a:rPr>
              <a:t>If</a:t>
            </a:r>
            <a:r>
              <a:rPr lang="en-US" altLang="en-US" dirty="0">
                <a:solidFill>
                  <a:schemeClr val="accent1"/>
                </a:solidFill>
              </a:rPr>
              <a:t> When they add/remove multiple times</a:t>
            </a:r>
            <a:r>
              <a:rPr lang="en-US" altLang="en-US" dirty="0"/>
              <a:t>, what is error?</a:t>
            </a:r>
          </a:p>
          <a:p>
            <a:pPr lvl="1"/>
            <a:r>
              <a:rPr lang="en-US" altLang="en-US" dirty="0"/>
              <a:t>Does app handle (or provide clues) for </a:t>
            </a:r>
            <a:r>
              <a:rPr lang="en-US" altLang="en-US" dirty="0">
                <a:solidFill>
                  <a:schemeClr val="accent1"/>
                </a:solidFill>
              </a:rPr>
              <a:t>impatient users?</a:t>
            </a:r>
            <a:r>
              <a:rPr lang="en-US" altLang="en-US" dirty="0"/>
              <a:t> </a:t>
            </a:r>
            <a:endParaRPr lang="en-US" altLang="en-US" dirty="0">
              <a:solidFill>
                <a:schemeClr val="accent1"/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6C88835-098F-864A-A921-D73447BA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105912"/>
            <a:ext cx="6438900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6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Duplication Issues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Repeatedly enter same input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 </a:t>
            </a:r>
            <a:r>
              <a:rPr lang="en-US" altLang="en-US" strike="sngStrike" dirty="0">
                <a:solidFill>
                  <a:schemeClr val="accent1"/>
                </a:solidFill>
              </a:rPr>
              <a:t>If</a:t>
            </a:r>
            <a:r>
              <a:rPr lang="en-US" altLang="en-US" dirty="0">
                <a:solidFill>
                  <a:schemeClr val="accent1"/>
                </a:solidFill>
              </a:rPr>
              <a:t> When they add/remove multiple times</a:t>
            </a:r>
            <a:r>
              <a:rPr lang="en-US" altLang="en-US" dirty="0"/>
              <a:t>, what is error?</a:t>
            </a:r>
          </a:p>
          <a:p>
            <a:pPr lvl="1"/>
            <a:r>
              <a:rPr lang="en-US" altLang="en-US" dirty="0"/>
              <a:t>Does app handle (or provide clues) for </a:t>
            </a:r>
            <a:r>
              <a:rPr lang="en-US" altLang="en-US" dirty="0">
                <a:solidFill>
                  <a:schemeClr val="accent1"/>
                </a:solidFill>
              </a:rPr>
              <a:t>impatient users?</a:t>
            </a:r>
            <a:r>
              <a:rPr lang="en-US" altLang="en-US" dirty="0"/>
              <a:t> </a:t>
            </a:r>
            <a:endParaRPr lang="en-US" altLang="en-US" dirty="0">
              <a:solidFill>
                <a:schemeClr val="accent1"/>
              </a:solidFill>
            </a:endParaRP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“Back” button tempting</a:t>
            </a:r>
            <a:r>
              <a:rPr lang="en-US" altLang="en-US" dirty="0"/>
              <a:t>, what does it do to web app?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(4)</a:t>
            </a:r>
          </a:p>
        </p:txBody>
      </p:sp>
      <p:pic>
        <p:nvPicPr>
          <p:cNvPr id="20482" name="Picture 2" descr="https://i.stack.imgur.com/k5qzK.png">
            <a:extLst>
              <a:ext uri="{FF2B5EF4-FFF2-40B4-BE49-F238E27FC236}">
                <a16:creationId xmlns:a16="http://schemas.microsoft.com/office/drawing/2014/main" xmlns="" id="{63D8462C-602C-504D-A2FA-4A2181C02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3981" r="13647" b="12438"/>
          <a:stretch/>
        </p:blipFill>
        <p:spPr bwMode="auto">
          <a:xfrm>
            <a:off x="2133600" y="3581400"/>
            <a:ext cx="4479582" cy="309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6343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Invalid Data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Intentionally force invalid results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Script actions creating illegal state </a:t>
            </a:r>
            <a:r>
              <a:rPr lang="en-US" altLang="en-US" dirty="0"/>
              <a:t>in widget at the end</a:t>
            </a:r>
          </a:p>
          <a:p>
            <a:pPr lvl="1"/>
            <a:r>
              <a:rPr lang="en-US" altLang="en-US" dirty="0"/>
              <a:t>Feb 29 remain in non-leap years? </a:t>
            </a:r>
            <a:r>
              <a:rPr lang="en-US" altLang="en-US" dirty="0">
                <a:solidFill>
                  <a:schemeClr val="accent1"/>
                </a:solidFill>
              </a:rPr>
              <a:t>Move start after end?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Give in to the dark side </a:t>
            </a:r>
            <a:r>
              <a:rPr lang="en-US" altLang="en-US" dirty="0"/>
              <a:t>&amp; trick system into bad states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(5)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99A990E9-1C38-E642-9985-502CD285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58244"/>
            <a:ext cx="3503996" cy="305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9857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6102D0EF-7AD5-FF4E-9581-5EF614BE272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accent3"/>
                </a:solidFill>
              </a:rPr>
              <a:t>Resizing issues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7030A0"/>
                </a:solidFill>
              </a:rPr>
              <a:t>Can it handle different window sizes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Script resizing window </a:t>
            </a:r>
            <a:r>
              <a:rPr lang="en-US" altLang="en-US" dirty="0"/>
              <a:t>&amp; make sure program still usable</a:t>
            </a:r>
          </a:p>
          <a:p>
            <a:pPr lvl="1"/>
            <a:r>
              <a:rPr lang="en-US" altLang="en-US" dirty="0"/>
              <a:t>Set monitor to smaller screen &amp; </a:t>
            </a:r>
            <a:r>
              <a:rPr lang="en-US" altLang="en-US" dirty="0">
                <a:solidFill>
                  <a:schemeClr val="accent1"/>
                </a:solidFill>
              </a:rPr>
              <a:t>see if layout works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Try forcing scrollbar use </a:t>
            </a:r>
            <a:r>
              <a:rPr lang="en-US" altLang="en-US" dirty="0"/>
              <a:t>&amp; see how users will react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9C0AF07F-D697-7F40-BFA1-E224231A4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53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Common Front-End Errors (6)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157E7D-5E5B-5F4C-B550-85D745C064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3810000"/>
            <a:ext cx="3079871" cy="26730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738695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Non-UI JavaScript Testing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1" y="1676400"/>
            <a:ext cx="7808258" cy="4952999"/>
          </a:xfrm>
        </p:spPr>
      </p:pic>
    </p:spTree>
    <p:extLst>
      <p:ext uri="{BB962C8B-B14F-4D97-AF65-F5344CB8AC3E}">
        <p14:creationId xmlns:p14="http://schemas.microsoft.com/office/powerpoint/2010/main" val="3801817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JavaScript is horrible</a:t>
            </a:r>
            <a:r>
              <a:rPr lang="en-US" dirty="0"/>
              <a:t>, horrible language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Non-UI JavaScript 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9"/>
          <a:stretch/>
        </p:blipFill>
        <p:spPr>
          <a:xfrm>
            <a:off x="1447800" y="2286000"/>
            <a:ext cx="6705600" cy="343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67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JavaScript is horrible</a:t>
            </a:r>
            <a:r>
              <a:rPr lang="en-US" dirty="0"/>
              <a:t>, horrible language</a:t>
            </a:r>
          </a:p>
          <a:p>
            <a:pPr lvl="1"/>
            <a:r>
              <a:rPr lang="en-US" dirty="0"/>
              <a:t>Brendan </a:t>
            </a:r>
            <a:r>
              <a:rPr lang="en-US" dirty="0" err="1"/>
              <a:t>Eich</a:t>
            </a:r>
            <a:r>
              <a:rPr lang="en-US" dirty="0"/>
              <a:t> created &amp; </a:t>
            </a:r>
            <a:r>
              <a:rPr lang="en-US" dirty="0">
                <a:solidFill>
                  <a:schemeClr val="accent1"/>
                </a:solidFill>
              </a:rPr>
              <a:t>implemented JS in 10 days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Name was stupid buzzword</a:t>
            </a:r>
            <a:r>
              <a:rPr lang="en-US" dirty="0"/>
              <a:t>; never related to Java</a:t>
            </a:r>
          </a:p>
          <a:p>
            <a:pPr lvl="1"/>
            <a:r>
              <a:rPr lang="en-US" dirty="0"/>
              <a:t>Not intended as standard;</a:t>
            </a:r>
            <a:r>
              <a:rPr lang="en-US" dirty="0">
                <a:solidFill>
                  <a:schemeClr val="accent1"/>
                </a:solidFill>
              </a:rPr>
              <a:t> Netscape looking to beat IE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"Standards" exist</a:t>
            </a:r>
            <a:r>
              <a:rPr lang="en-US" dirty="0"/>
              <a:t>, but implementations vary greatly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Language combines </a:t>
            </a:r>
            <a:r>
              <a:rPr lang="en-US" dirty="0">
                <a:solidFill>
                  <a:schemeClr val="accent3"/>
                </a:solidFill>
              </a:rPr>
              <a:t>many features to provide it all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OO, functional, or declarative </a:t>
            </a:r>
            <a:r>
              <a:rPr lang="en-US" dirty="0"/>
              <a:t>code support exists</a:t>
            </a:r>
          </a:p>
          <a:p>
            <a:pPr lvl="1"/>
            <a:r>
              <a:rPr lang="en-US" dirty="0"/>
              <a:t>JS often implements </a:t>
            </a:r>
            <a:r>
              <a:rPr lang="en-US" dirty="0">
                <a:solidFill>
                  <a:schemeClr val="accent1"/>
                </a:solidFill>
              </a:rPr>
              <a:t>middle-tier &amp; front-end layers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 different levels separately </a:t>
            </a:r>
            <a:r>
              <a:rPr lang="en-US" dirty="0"/>
              <a:t>would be ideal, but how?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Non-UI JavaScript Testing</a:t>
            </a:r>
          </a:p>
        </p:txBody>
      </p:sp>
    </p:spTree>
    <p:extLst>
      <p:ext uri="{BB962C8B-B14F-4D97-AF65-F5344CB8AC3E}">
        <p14:creationId xmlns:p14="http://schemas.microsoft.com/office/powerpoint/2010/main" val="31268665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Real weakness of JS </a:t>
            </a:r>
            <a:r>
              <a:rPr lang="en-US" dirty="0"/>
              <a:t>is difficulty in testing code</a:t>
            </a:r>
          </a:p>
          <a:p>
            <a:pPr lvl="1"/>
            <a:r>
              <a:rPr lang="en-US" dirty="0"/>
              <a:t>Not greatly used, but </a:t>
            </a:r>
            <a:r>
              <a:rPr lang="en-US" dirty="0">
                <a:solidFill>
                  <a:schemeClr val="accent1"/>
                </a:solidFill>
              </a:rPr>
              <a:t>Mocha best unit testing library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Middle-tier tested via front-end </a:t>
            </a:r>
            <a:r>
              <a:rPr lang="en-US" dirty="0"/>
              <a:t>in many/most situations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Not helpful to understand &amp; fix, </a:t>
            </a:r>
            <a:r>
              <a:rPr lang="en-US" dirty="0">
                <a:solidFill>
                  <a:schemeClr val="accent1"/>
                </a:solidFill>
              </a:rPr>
              <a:t>but </a:t>
            </a:r>
            <a:r>
              <a:rPr lang="en-US" i="1" dirty="0">
                <a:solidFill>
                  <a:schemeClr val="accent1"/>
                </a:solidFill>
              </a:rPr>
              <a:t>should</a:t>
            </a:r>
            <a:r>
              <a:rPr lang="en-US" dirty="0">
                <a:solidFill>
                  <a:schemeClr val="accent1"/>
                </a:solidFill>
              </a:rPr>
              <a:t> find bugs</a:t>
            </a:r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Good language compiling to JS </a:t>
            </a:r>
            <a:r>
              <a:rPr lang="en-US" dirty="0"/>
              <a:t>is alternate approach</a:t>
            </a:r>
          </a:p>
          <a:p>
            <a:pPr lvl="1"/>
            <a:r>
              <a:rPr lang="en-US" dirty="0"/>
              <a:t>Once complete, </a:t>
            </a:r>
            <a:r>
              <a:rPr lang="en-US" dirty="0">
                <a:solidFill>
                  <a:schemeClr val="accent1"/>
                </a:solidFill>
              </a:rPr>
              <a:t>use tests and tools for original language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ScalaJS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TypeScript</a:t>
            </a:r>
            <a:r>
              <a:rPr lang="en-US" dirty="0">
                <a:solidFill>
                  <a:schemeClr val="accent1"/>
                </a:solidFill>
              </a:rPr>
              <a:t>, &amp; Dart </a:t>
            </a:r>
            <a:r>
              <a:rPr lang="en-US" dirty="0"/>
              <a:t>developed for this purpose</a:t>
            </a:r>
          </a:p>
          <a:p>
            <a:pPr lvl="1"/>
            <a:r>
              <a:rPr lang="en-US" dirty="0"/>
              <a:t>All of this also assumes that </a:t>
            </a:r>
            <a:r>
              <a:rPr lang="en-US" dirty="0">
                <a:solidFill>
                  <a:schemeClr val="accent1"/>
                </a:solidFill>
              </a:rPr>
              <a:t>bug not created by compiler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Non-UI JavaScript Testing</a:t>
            </a:r>
          </a:p>
        </p:txBody>
      </p:sp>
    </p:spTree>
    <p:extLst>
      <p:ext uri="{BB962C8B-B14F-4D97-AF65-F5344CB8AC3E}">
        <p14:creationId xmlns:p14="http://schemas.microsoft.com/office/powerpoint/2010/main" val="211913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Quality of product </a:t>
            </a:r>
            <a:r>
              <a:rPr lang="en-US" dirty="0">
                <a:solidFill>
                  <a:schemeClr val="accent3"/>
                </a:solidFill>
              </a:rPr>
              <a:t>decided by testing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Testing properties targeted </a:t>
            </a:r>
            <a:r>
              <a:rPr lang="en-US" dirty="0"/>
              <a:t>when writing code</a:t>
            </a:r>
          </a:p>
          <a:p>
            <a:pPr lvl="1"/>
            <a:r>
              <a:rPr lang="en-US" dirty="0"/>
              <a:t>Ultimately, you have a </a:t>
            </a:r>
            <a:r>
              <a:rPr lang="en-US" dirty="0">
                <a:solidFill>
                  <a:schemeClr val="accent1"/>
                </a:solidFill>
              </a:rPr>
              <a:t>very simple choice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accent1"/>
                </a:solidFill>
              </a:rPr>
              <a:t>					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For Testing</a:t>
            </a:r>
          </a:p>
        </p:txBody>
      </p:sp>
    </p:spTree>
    <p:extLst>
      <p:ext uri="{BB962C8B-B14F-4D97-AF65-F5344CB8AC3E}">
        <p14:creationId xmlns:p14="http://schemas.microsoft.com/office/powerpoint/2010/main" val="31066415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87" y="3733800"/>
            <a:ext cx="4845113" cy="29718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chemeClr val="accent5"/>
                </a:solidFill>
              </a:rPr>
              <a:t>Utility: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Is it useable </a:t>
            </a:r>
            <a:r>
              <a:rPr lang="en-US" dirty="0"/>
              <a:t>or need an ad with Seinfeld?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Testing Issues</a:t>
            </a:r>
          </a:p>
        </p:txBody>
      </p:sp>
    </p:spTree>
    <p:extLst>
      <p:ext uri="{BB962C8B-B14F-4D97-AF65-F5344CB8AC3E}">
        <p14:creationId xmlns:p14="http://schemas.microsoft.com/office/powerpoint/2010/main" val="14194815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378952" cy="51206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chemeClr val="accent5"/>
                </a:solidFill>
              </a:rPr>
              <a:t>Utility: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Is it useable </a:t>
            </a:r>
            <a:r>
              <a:rPr lang="en-US" dirty="0"/>
              <a:t>or need an ad with Seinfeld?</a:t>
            </a:r>
          </a:p>
          <a:p>
            <a:pPr>
              <a:buNone/>
            </a:pPr>
            <a:r>
              <a:rPr lang="en-US" dirty="0">
                <a:solidFill>
                  <a:schemeClr val="accent5"/>
                </a:solidFill>
              </a:rPr>
              <a:t>Reliability</a:t>
            </a:r>
            <a:r>
              <a:rPr lang="en-US" dirty="0"/>
              <a:t>: Will you end up </a:t>
            </a:r>
            <a:r>
              <a:rPr lang="en-US" dirty="0">
                <a:solidFill>
                  <a:schemeClr val="accent1"/>
                </a:solidFill>
              </a:rPr>
              <a:t>lead story on nightly news?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Testing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2BFEBE-263D-E346-AFD3-3C37F80A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1" y="2743200"/>
            <a:ext cx="895341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584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chemeClr val="accent5"/>
                </a:solidFill>
              </a:rPr>
              <a:t>Utility: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Is it useable </a:t>
            </a:r>
            <a:r>
              <a:rPr lang="en-US" dirty="0"/>
              <a:t>or need an ad with Seinfeld?</a:t>
            </a:r>
          </a:p>
          <a:p>
            <a:pPr>
              <a:buNone/>
            </a:pPr>
            <a:r>
              <a:rPr lang="en-US" dirty="0">
                <a:solidFill>
                  <a:schemeClr val="accent5"/>
                </a:solidFill>
              </a:rPr>
              <a:t>Reliability</a:t>
            </a:r>
            <a:r>
              <a:rPr lang="en-US" dirty="0"/>
              <a:t>: Will you end up </a:t>
            </a:r>
            <a:r>
              <a:rPr lang="en-US" dirty="0">
                <a:solidFill>
                  <a:schemeClr val="accent1"/>
                </a:solidFill>
              </a:rPr>
              <a:t>lead story on nightly news?</a:t>
            </a:r>
          </a:p>
          <a:p>
            <a:pPr>
              <a:buNone/>
            </a:pPr>
            <a:r>
              <a:rPr lang="en-US" dirty="0">
                <a:solidFill>
                  <a:schemeClr val="accent5"/>
                </a:solidFill>
              </a:rPr>
              <a:t>Robustness:  </a:t>
            </a:r>
            <a:r>
              <a:rPr lang="en-US" dirty="0">
                <a:solidFill>
                  <a:srgbClr val="3891A7"/>
                </a:solidFill>
              </a:rPr>
              <a:t>How long of disclaimer</a:t>
            </a:r>
            <a:r>
              <a:rPr lang="en-US" dirty="0"/>
              <a:t> will it need?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Testing Issues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709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733800"/>
            <a:ext cx="3962400" cy="29718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chemeClr val="accent5"/>
                </a:solidFill>
              </a:rPr>
              <a:t>Utility: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Is it useable </a:t>
            </a:r>
            <a:r>
              <a:rPr lang="en-US" dirty="0"/>
              <a:t>or need an ad with Seinfeld?</a:t>
            </a:r>
          </a:p>
          <a:p>
            <a:pPr>
              <a:buNone/>
            </a:pPr>
            <a:r>
              <a:rPr lang="en-US" dirty="0">
                <a:solidFill>
                  <a:schemeClr val="accent5"/>
                </a:solidFill>
              </a:rPr>
              <a:t>Reliability</a:t>
            </a:r>
            <a:r>
              <a:rPr lang="en-US" dirty="0"/>
              <a:t>: Will you end up </a:t>
            </a:r>
            <a:r>
              <a:rPr lang="en-US" dirty="0">
                <a:solidFill>
                  <a:schemeClr val="accent1"/>
                </a:solidFill>
              </a:rPr>
              <a:t>lead story on nightly news?</a:t>
            </a:r>
          </a:p>
          <a:p>
            <a:pPr>
              <a:buNone/>
            </a:pPr>
            <a:r>
              <a:rPr lang="en-US" dirty="0">
                <a:solidFill>
                  <a:schemeClr val="accent5"/>
                </a:solidFill>
              </a:rPr>
              <a:t>Robustness:  </a:t>
            </a:r>
            <a:r>
              <a:rPr lang="en-US" dirty="0">
                <a:solidFill>
                  <a:srgbClr val="3891A7"/>
                </a:solidFill>
              </a:rPr>
              <a:t>How long of disclaimer</a:t>
            </a:r>
            <a:r>
              <a:rPr lang="en-US" dirty="0"/>
              <a:t> will it need?</a:t>
            </a:r>
          </a:p>
          <a:p>
            <a:pPr>
              <a:buNone/>
            </a:pPr>
            <a:r>
              <a:rPr lang="en-US" dirty="0">
                <a:solidFill>
                  <a:srgbClr val="964305"/>
                </a:solidFill>
              </a:rPr>
              <a:t>Performance:</a:t>
            </a:r>
            <a:r>
              <a:rPr lang="en-US" dirty="0"/>
              <a:t> Will it finish </a:t>
            </a:r>
            <a:r>
              <a:rPr lang="en-US" dirty="0">
                <a:solidFill>
                  <a:srgbClr val="3891A7"/>
                </a:solidFill>
              </a:rPr>
              <a:t>before Buffalo wins title?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Testing Issues</a:t>
            </a:r>
          </a:p>
        </p:txBody>
      </p:sp>
    </p:spTree>
    <p:extLst>
      <p:ext uri="{BB962C8B-B14F-4D97-AF65-F5344CB8AC3E}">
        <p14:creationId xmlns:p14="http://schemas.microsoft.com/office/powerpoint/2010/main" val="36155644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8" y="2098964"/>
            <a:ext cx="4160762" cy="3276600"/>
          </a:xfrm>
          <a:prstGeom prst="rect">
            <a:avLst/>
          </a:prstGeom>
        </p:spPr>
      </p:pic>
      <p:pic>
        <p:nvPicPr>
          <p:cNvPr id="9219" name="Picture 3" descr="C:\Users\Matthew\AppData\Local\Microsoft\Windows\Temporary Internet Files\Content.IE5\IJ0568HF\MCj0157903000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762" y="2057400"/>
            <a:ext cx="3421738" cy="33528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770362" y="3352800"/>
            <a:ext cx="473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+mn-lt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180273304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Quality of product </a:t>
            </a:r>
            <a:r>
              <a:rPr lang="en-US" dirty="0">
                <a:solidFill>
                  <a:schemeClr val="accent3"/>
                </a:solidFill>
              </a:rPr>
              <a:t>decided by testing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Testing properties targeted </a:t>
            </a:r>
            <a:r>
              <a:rPr lang="en-US" dirty="0"/>
              <a:t>when writing code</a:t>
            </a:r>
          </a:p>
          <a:p>
            <a:pPr lvl="1"/>
            <a:r>
              <a:rPr lang="en-US" dirty="0"/>
              <a:t>Ultimately, you have a </a:t>
            </a:r>
            <a:r>
              <a:rPr lang="en-US" dirty="0">
                <a:solidFill>
                  <a:schemeClr val="accent1"/>
                </a:solidFill>
              </a:rPr>
              <a:t>very simple choice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accent1"/>
                </a:solidFill>
              </a:rPr>
              <a:t>					   </a:t>
            </a:r>
            <a:r>
              <a:rPr lang="en-US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 For Testing</a:t>
            </a:r>
          </a:p>
        </p:txBody>
      </p:sp>
      <p:pic>
        <p:nvPicPr>
          <p:cNvPr id="4" name="Picture 3" descr="C:\Users\Matthew\AppData\Local\Microsoft\Windows\Temporary Internet Files\Content.IE5\IJ0568HF\MCj0157903000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3421738" cy="3352800"/>
          </a:xfrm>
          <a:prstGeom prst="rect">
            <a:avLst/>
          </a:prstGeom>
          <a:noFill/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90" y="3048000"/>
            <a:ext cx="355396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58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622" y="228600"/>
            <a:ext cx="8445177" cy="990600"/>
          </a:xfrm>
        </p:spPr>
        <p:txBody>
          <a:bodyPr>
            <a:normAutofit fontScale="90000"/>
          </a:bodyPr>
          <a:lstStyle/>
          <a:p>
            <a:r>
              <a:rPr dirty="0"/>
              <a:t>Test-Driven Development</a:t>
            </a:r>
            <a:r>
              <a:rPr lang="en-US" dirty="0"/>
              <a:t> (TDD)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Very</a:t>
            </a:r>
            <a:r>
              <a:rPr lang="en-US" dirty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popular technique </a:t>
            </a:r>
            <a:r>
              <a:rPr lang="en-US" dirty="0"/>
              <a:t>developing software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24000" y="2209800"/>
            <a:ext cx="5867400" cy="1771683"/>
            <a:chOff x="1295400" y="2438400"/>
            <a:chExt cx="5867400" cy="1771683"/>
          </a:xfrm>
        </p:grpSpPr>
        <p:pic>
          <p:nvPicPr>
            <p:cNvPr id="4" name="Picture 3" descr="UnitTest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2438400"/>
              <a:ext cx="5867400" cy="177168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032000" y="2514600"/>
              <a:ext cx="939800" cy="1947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0" y="3657600"/>
              <a:ext cx="787400" cy="152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1900" y="3194050"/>
              <a:ext cx="727075" cy="1492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8" y="4708541"/>
            <a:ext cx="7650204" cy="18356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8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378952" cy="512064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Very</a:t>
            </a:r>
            <a:r>
              <a:rPr lang="en-US" dirty="0">
                <a:solidFill>
                  <a:schemeClr val="accent3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popular technique </a:t>
            </a:r>
            <a:r>
              <a:rPr lang="en-US" dirty="0"/>
              <a:t>developing software</a:t>
            </a:r>
          </a:p>
          <a:p>
            <a:pPr lvl="1"/>
            <a:r>
              <a:rPr lang="en-US" dirty="0"/>
              <a:t>Greatly </a:t>
            </a:r>
            <a:r>
              <a:rPr lang="en-US" dirty="0">
                <a:solidFill>
                  <a:schemeClr val="accent1"/>
                </a:solidFill>
              </a:rPr>
              <a:t>increases programmer productivity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Happier programmers </a:t>
            </a:r>
            <a:r>
              <a:rPr lang="en-US" dirty="0"/>
              <a:t>also found when using TDD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Requires very </a:t>
            </a:r>
            <a:r>
              <a:rPr lang="en-US" dirty="0">
                <a:solidFill>
                  <a:schemeClr val="accent1"/>
                </a:solidFill>
              </a:rPr>
              <a:t>different approach to coding</a:t>
            </a:r>
          </a:p>
          <a:p>
            <a:pPr lvl="8"/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Write tests BEFORE </a:t>
            </a:r>
            <a:r>
              <a:rPr lang="en-US" dirty="0"/>
              <a:t>begin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implementation process</a:t>
            </a:r>
          </a:p>
          <a:p>
            <a:pPr marL="843534" lvl="1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Write stubs (but no code) </a:t>
            </a:r>
            <a:r>
              <a:rPr lang="en-US" dirty="0"/>
              <a:t>for class &amp; methods</a:t>
            </a:r>
          </a:p>
          <a:p>
            <a:pPr marL="843534" lvl="1" indent="-514350">
              <a:buFont typeface="+mj-lt"/>
              <a:buAutoNum type="arabicPeriod"/>
            </a:pPr>
            <a:r>
              <a:rPr lang="en-US" dirty="0"/>
              <a:t>Knowing correct outputs, </a:t>
            </a:r>
            <a:r>
              <a:rPr lang="en-US" dirty="0">
                <a:solidFill>
                  <a:schemeClr val="accent1"/>
                </a:solidFill>
              </a:rPr>
              <a:t>write tests to check</a:t>
            </a:r>
          </a:p>
          <a:p>
            <a:pPr marL="843534" lvl="1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Implement methods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to pass your tests (&amp; check often)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458200" cy="990600"/>
          </a:xfrm>
        </p:spPr>
        <p:txBody>
          <a:bodyPr>
            <a:normAutofit fontScale="90000"/>
          </a:bodyPr>
          <a:lstStyle/>
          <a:p>
            <a:r>
              <a:rPr dirty="0"/>
              <a:t>Test-Driven Development</a:t>
            </a:r>
            <a:r>
              <a:rPr lang="en-US" dirty="0"/>
              <a:t> (TDD)</a:t>
            </a:r>
          </a:p>
        </p:txBody>
      </p:sp>
    </p:spTree>
    <p:extLst>
      <p:ext uri="{BB962C8B-B14F-4D97-AF65-F5344CB8AC3E}">
        <p14:creationId xmlns:p14="http://schemas.microsoft.com/office/powerpoint/2010/main" val="28310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Objection To TDD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r="22687"/>
          <a:stretch/>
        </p:blipFill>
        <p:spPr>
          <a:xfrm>
            <a:off x="457200" y="1828800"/>
            <a:ext cx="3899698" cy="4724400"/>
          </a:xfrm>
        </p:spPr>
      </p:pic>
      <p:sp>
        <p:nvSpPr>
          <p:cNvPr id="9" name="Rounded Rectangular Callout 8"/>
          <p:cNvSpPr/>
          <p:nvPr/>
        </p:nvSpPr>
        <p:spPr>
          <a:xfrm>
            <a:off x="4356898" y="1981200"/>
            <a:ext cx="4025102" cy="3505200"/>
          </a:xfrm>
          <a:prstGeom prst="wedgeRoundRectCallout">
            <a:avLst>
              <a:gd name="adj1" fmla="val -79047"/>
              <a:gd name="adj2" fmla="val -10108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But…</a:t>
            </a:r>
            <a:br>
              <a:rPr lang="en-US" sz="2800" dirty="0"/>
            </a:b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How could I </a:t>
            </a:r>
            <a:r>
              <a:rPr lang="en-US" sz="4000" b="1" dirty="0">
                <a:solidFill>
                  <a:schemeClr val="accent3"/>
                </a:solidFill>
              </a:rPr>
              <a:t/>
            </a:r>
            <a:br>
              <a:rPr lang="en-US" sz="4000" b="1" dirty="0">
                <a:solidFill>
                  <a:schemeClr val="accent3"/>
                </a:solidFill>
              </a:rPr>
            </a:b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write tests </a:t>
            </a:r>
          </a:p>
          <a:p>
            <a:pPr algn="ctr"/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I know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what the 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method does?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861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Smart Programmer Responds…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81084"/>
            <a:ext cx="5644444" cy="4572000"/>
          </a:xfrm>
        </p:spPr>
      </p:pic>
      <p:sp>
        <p:nvSpPr>
          <p:cNvPr id="7" name="Rounded Rectangular Callout 6"/>
          <p:cNvSpPr/>
          <p:nvPr/>
        </p:nvSpPr>
        <p:spPr>
          <a:xfrm>
            <a:off x="762000" y="1752600"/>
            <a:ext cx="4572000" cy="2895600"/>
          </a:xfrm>
          <a:prstGeom prst="wedgeRoundRectCallout">
            <a:avLst>
              <a:gd name="adj1" fmla="val 72425"/>
              <a:gd name="adj2" fmla="val 50493"/>
              <a:gd name="adj3" fmla="val 16667"/>
            </a:avLst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How could you </a:t>
            </a:r>
            <a:r>
              <a:rPr lang="en-US" sz="4000" dirty="0">
                <a:solidFill>
                  <a:schemeClr val="accent1"/>
                </a:solidFill>
              </a:rPr>
              <a:t/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write the code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you know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800" dirty="0"/>
              <a:t>what the </a:t>
            </a:r>
          </a:p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method must do?</a:t>
            </a:r>
          </a:p>
        </p:txBody>
      </p:sp>
    </p:spTree>
    <p:extLst>
      <p:ext uri="{BB962C8B-B14F-4D97-AF65-F5344CB8AC3E}">
        <p14:creationId xmlns:p14="http://schemas.microsoft.com/office/powerpoint/2010/main" val="2099583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Feels weird to start with tests </a:t>
            </a:r>
            <a:r>
              <a:rPr lang="en-US" dirty="0"/>
              <a:t>when you first try…</a:t>
            </a:r>
          </a:p>
          <a:p>
            <a:r>
              <a:rPr lang="en-US" dirty="0"/>
              <a:t>.. but objections </a:t>
            </a:r>
            <a:r>
              <a:rPr lang="en-US" dirty="0">
                <a:solidFill>
                  <a:schemeClr val="accent3"/>
                </a:solidFill>
              </a:rPr>
              <a:t>reflect poor habits checking code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Know method’s </a:t>
            </a:r>
            <a:r>
              <a:rPr lang="en-US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outcomes </a:t>
            </a:r>
            <a:r>
              <a:rPr lang="en-US" dirty="0"/>
              <a:t>when starting to write…</a:t>
            </a:r>
          </a:p>
          <a:p>
            <a:pPr lvl="1"/>
            <a:r>
              <a:rPr lang="en-US" dirty="0"/>
              <a:t>… but you may </a:t>
            </a:r>
            <a:r>
              <a:rPr lang="en-US" dirty="0">
                <a:solidFill>
                  <a:schemeClr val="accent1"/>
                </a:solidFill>
              </a:rPr>
              <a:t>not know </a:t>
            </a:r>
            <a:r>
              <a:rPr lang="en-US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US" dirty="0">
                <a:solidFill>
                  <a:schemeClr val="accent1"/>
                </a:solidFill>
              </a:rPr>
              <a:t>it will be done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Objections</a:t>
            </a:r>
          </a:p>
        </p:txBody>
      </p:sp>
    </p:spTree>
    <p:extLst>
      <p:ext uri="{BB962C8B-B14F-4D97-AF65-F5344CB8AC3E}">
        <p14:creationId xmlns:p14="http://schemas.microsoft.com/office/powerpoint/2010/main" val="29610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996392F-34C4-B545-9727-8FD92E3AB7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/>
              <a:t>Course focused on </a:t>
            </a:r>
            <a:r>
              <a:rPr lang="en-US" dirty="0">
                <a:solidFill>
                  <a:schemeClr val="accent3"/>
                </a:solidFill>
              </a:rPr>
              <a:t>software engineering concepts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“Make cool stuff” nice</a:t>
            </a:r>
            <a:r>
              <a:rPr lang="en-US" dirty="0"/>
              <a:t>, but already know capable of this</a:t>
            </a:r>
          </a:p>
          <a:p>
            <a:pPr lvl="1"/>
            <a:r>
              <a:rPr lang="en-US" dirty="0"/>
              <a:t>Trying to develop </a:t>
            </a:r>
            <a:r>
              <a:rPr lang="en-US" dirty="0">
                <a:solidFill>
                  <a:schemeClr val="accent1"/>
                </a:solidFill>
              </a:rPr>
              <a:t>experience &amp; skills on important topics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Rubric (&amp; scores) reflect emphasis</a:t>
            </a:r>
            <a:r>
              <a:rPr lang="en-US" dirty="0"/>
              <a:t>; efforts should follow</a:t>
            </a:r>
          </a:p>
          <a:p>
            <a:pPr lvl="1"/>
            <a:endParaRPr lang="en-US" dirty="0"/>
          </a:p>
          <a:p>
            <a:r>
              <a:rPr lang="en-US" dirty="0"/>
              <a:t>Even for 1</a:t>
            </a:r>
            <a:r>
              <a:rPr lang="en-US" baseline="30000" dirty="0"/>
              <a:t>st</a:t>
            </a:r>
            <a:r>
              <a:rPr lang="en-US" dirty="0"/>
              <a:t> sprint, </a:t>
            </a:r>
            <a:r>
              <a:rPr lang="en-US" dirty="0">
                <a:solidFill>
                  <a:schemeClr val="accent3"/>
                </a:solidFill>
              </a:rPr>
              <a:t>project grows around user stories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Write many more stories </a:t>
            </a:r>
            <a:r>
              <a:rPr lang="en-US" dirty="0"/>
              <a:t>than sprint will complete</a:t>
            </a:r>
          </a:p>
          <a:p>
            <a:pPr lvl="1"/>
            <a:r>
              <a:rPr lang="en-US" dirty="0"/>
              <a:t>Improve grade by </a:t>
            </a:r>
            <a:r>
              <a:rPr lang="en-US" dirty="0">
                <a:solidFill>
                  <a:schemeClr val="accent1"/>
                </a:solidFill>
              </a:rPr>
              <a:t>checking stories written correctly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Create &amp; use tasks </a:t>
            </a:r>
            <a:r>
              <a:rPr lang="en-US" dirty="0"/>
              <a:t>to complete work for each sprint</a:t>
            </a:r>
          </a:p>
          <a:p>
            <a:pPr lvl="1"/>
            <a:r>
              <a:rPr lang="en-US" dirty="0"/>
              <a:t>Use acceptance </a:t>
            </a:r>
            <a:r>
              <a:rPr lang="en-US" dirty="0">
                <a:solidFill>
                  <a:schemeClr val="accent1"/>
                </a:solidFill>
              </a:rPr>
              <a:t>tests for working product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7AB0666-2B2D-A64C-A474-01C308BD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2674150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Have new </a:t>
            </a:r>
            <a:r>
              <a:rPr lang="en-US" dirty="0">
                <a:solidFill>
                  <a:schemeClr val="accent3"/>
                </a:solidFill>
              </a:rPr>
              <a:t>engine uses 100x less gas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New power generation method </a:t>
            </a:r>
            <a:r>
              <a:rPr lang="en-US" dirty="0"/>
              <a:t>provides this boost</a:t>
            </a:r>
          </a:p>
          <a:p>
            <a:pPr lvl="1"/>
            <a:endParaRPr lang="en-US" dirty="0"/>
          </a:p>
          <a:p>
            <a:r>
              <a:rPr lang="en-US" dirty="0"/>
              <a:t>Of the following </a:t>
            </a:r>
            <a:r>
              <a:rPr lang="en-US" dirty="0">
                <a:solidFill>
                  <a:schemeClr val="accent3"/>
                </a:solidFill>
              </a:rPr>
              <a:t>which test do you want: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Belts and axels moved identically </a:t>
            </a:r>
            <a:r>
              <a:rPr lang="en-US" dirty="0"/>
              <a:t>with new engine</a:t>
            </a:r>
          </a:p>
          <a:p>
            <a:pPr lvl="1"/>
            <a:r>
              <a:rPr lang="en-US" dirty="0"/>
              <a:t>New engine still </a:t>
            </a:r>
            <a:r>
              <a:rPr lang="en-US" dirty="0">
                <a:solidFill>
                  <a:schemeClr val="accent1"/>
                </a:solidFill>
              </a:rPr>
              <a:t>uses same carburetor &amp; pistons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4901151"/>
            <a:ext cx="1676400" cy="1728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64115"/>
            <a:ext cx="4572000" cy="18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7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Key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350"/>
            <a:ext cx="8610600" cy="4572000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rgbClr val="FF0000"/>
                </a:solidFill>
              </a:rPr>
              <a:t>Check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7200" b="1" dirty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sz="7200" b="1" dirty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7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method’s </a:t>
            </a:r>
            <a:r>
              <a:rPr lang="en-US" sz="7200" b="1" dirty="0">
                <a:solidFill>
                  <a:srgbClr val="FFFF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  <a:r>
              <a:rPr lang="en-US" sz="7200" b="1" dirty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sz="7200" b="1" dirty="0">
                <a:solidFill>
                  <a:schemeClr val="accent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7200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</a:t>
            </a:r>
            <a:r>
              <a:rPr lang="en-US" sz="7200" strike="sngStrike" dirty="0"/>
              <a:t/>
            </a:r>
            <a:br>
              <a:rPr lang="en-US" sz="7200" strike="sngStrike" dirty="0"/>
            </a:br>
            <a:r>
              <a:rPr lang="en-US" sz="7200" strike="sngStrike" dirty="0">
                <a:solidFill>
                  <a:schemeClr val="accent1"/>
                </a:solidFill>
              </a:rPr>
              <a:t>method’s processes</a:t>
            </a:r>
          </a:p>
        </p:txBody>
      </p:sp>
    </p:spTree>
    <p:extLst>
      <p:ext uri="{BB962C8B-B14F-4D97-AF65-F5344CB8AC3E}">
        <p14:creationId xmlns:p14="http://schemas.microsoft.com/office/powerpoint/2010/main" val="4091216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Many benefits </a:t>
            </a:r>
            <a:r>
              <a:rPr lang="en-US" dirty="0">
                <a:solidFill>
                  <a:schemeClr val="accent3"/>
                </a:solidFill>
              </a:rPr>
              <a:t>when test cases created first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Clarify what method does </a:t>
            </a:r>
            <a:r>
              <a:rPr lang="en-US" dirty="0"/>
              <a:t>so coding becomes easier</a:t>
            </a:r>
          </a:p>
          <a:p>
            <a:pPr lvl="1"/>
            <a:r>
              <a:rPr lang="en-US" dirty="0"/>
              <a:t>Since written for tests, </a:t>
            </a:r>
            <a:r>
              <a:rPr lang="en-US" dirty="0">
                <a:solidFill>
                  <a:schemeClr val="accent1"/>
                </a:solidFill>
              </a:rPr>
              <a:t>methods become easier to fix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Know when code done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by checking if tests pass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/>
              <a:t>Studies have found that </a:t>
            </a:r>
            <a:r>
              <a:rPr lang="en-US" dirty="0">
                <a:solidFill>
                  <a:schemeClr val="accent3"/>
                </a:solidFill>
              </a:rPr>
              <a:t>TDD simplifies debugging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Know when bug created </a:t>
            </a:r>
            <a:r>
              <a:rPr lang="en-US" dirty="0"/>
              <a:t>by running tests regularly</a:t>
            </a:r>
          </a:p>
          <a:p>
            <a:pPr lvl="1"/>
            <a:r>
              <a:rPr lang="en-US" dirty="0"/>
              <a:t>Tests start to fail </a:t>
            </a:r>
            <a:r>
              <a:rPr lang="en-US" dirty="0">
                <a:solidFill>
                  <a:schemeClr val="accent1"/>
                </a:solidFill>
              </a:rPr>
              <a:t>after writing 1 line: bug on that line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Bugs… somewhere(?) </a:t>
            </a:r>
            <a:r>
              <a:rPr lang="en-US" dirty="0"/>
              <a:t>when hours pass before testing</a:t>
            </a:r>
          </a:p>
        </p:txBody>
      </p:sp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TDD Helps</a:t>
            </a:r>
          </a:p>
        </p:txBody>
      </p:sp>
    </p:spTree>
    <p:extLst>
      <p:ext uri="{BB962C8B-B14F-4D97-AF65-F5344CB8AC3E}">
        <p14:creationId xmlns:p14="http://schemas.microsoft.com/office/powerpoint/2010/main" val="2293476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378952" cy="5120640"/>
          </a:xfrm>
        </p:spPr>
        <p:txBody>
          <a:bodyPr>
            <a:normAutofit/>
          </a:bodyPr>
          <a:lstStyle/>
          <a:p>
            <a:r>
              <a:rPr lang="en-US" dirty="0"/>
              <a:t>Most languages have </a:t>
            </a:r>
            <a:r>
              <a:rPr lang="en-US" i="1" dirty="0" err="1">
                <a:solidFill>
                  <a:schemeClr val="accent3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dirty="0" err="1">
                <a:solidFill>
                  <a:schemeClr val="accent3"/>
                </a:solidFill>
              </a:rPr>
              <a:t>Unit</a:t>
            </a:r>
            <a:r>
              <a:rPr lang="en-US" dirty="0">
                <a:solidFill>
                  <a:schemeClr val="accent3"/>
                </a:solidFill>
              </a:rPr>
              <a:t> library for </a:t>
            </a:r>
            <a:r>
              <a:rPr lang="en-US" b="1" dirty="0">
                <a:solidFill>
                  <a:schemeClr val="accent3"/>
                </a:solidFill>
              </a:rPr>
              <a:t>unit testing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Tests written in language </a:t>
            </a:r>
            <a:r>
              <a:rPr lang="en-US" dirty="0"/>
              <a:t>so can run anywhere</a:t>
            </a:r>
          </a:p>
          <a:p>
            <a:pPr lvl="1"/>
            <a:r>
              <a:rPr lang="en-US" dirty="0"/>
              <a:t>Strong support that </a:t>
            </a:r>
            <a:r>
              <a:rPr lang="en-US" dirty="0">
                <a:solidFill>
                  <a:schemeClr val="accent1"/>
                </a:solidFill>
              </a:rPr>
              <a:t>make writing tests very easy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Supported by most IDEs </a:t>
            </a:r>
            <a:r>
              <a:rPr lang="en-US" dirty="0"/>
              <a:t>(e.g., Eclipse, IntelliJ, </a:t>
            </a:r>
            <a:r>
              <a:rPr lang="en-US" dirty="0" err="1"/>
              <a:t>BlueJ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Started with Java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JUnit still gold standard for testing</a:t>
            </a:r>
          </a:p>
          <a:p>
            <a:r>
              <a:rPr lang="en-US" dirty="0">
                <a:solidFill>
                  <a:schemeClr val="accent3"/>
                </a:solidFill>
              </a:rPr>
              <a:t>Automation important </a:t>
            </a:r>
            <a:r>
              <a:rPr lang="en-US" dirty="0"/>
              <a:t>to allow frequent testing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Testing easy – just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select “Run As…” “JUnit test”</a:t>
            </a:r>
          </a:p>
          <a:p>
            <a:pPr lvl="1"/>
            <a:r>
              <a:rPr lang="en-US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means good </a:t>
            </a:r>
            <a:r>
              <a:rPr lang="en-US" dirty="0"/>
              <a:t>– checking results also very easy</a:t>
            </a:r>
          </a:p>
          <a:p>
            <a:pPr lvl="1"/>
            <a:r>
              <a:rPr lang="en-US" dirty="0"/>
              <a:t>Easy to see problems – </a:t>
            </a:r>
            <a:r>
              <a:rPr lang="en-US" dirty="0">
                <a:solidFill>
                  <a:schemeClr val="accent1"/>
                </a:solidFill>
              </a:rPr>
              <a:t>see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when tests fail</a:t>
            </a:r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Library</a:t>
            </a:r>
          </a:p>
        </p:txBody>
      </p:sp>
    </p:spTree>
    <p:extLst>
      <p:ext uri="{BB962C8B-B14F-4D97-AF65-F5344CB8AC3E}">
        <p14:creationId xmlns:p14="http://schemas.microsoft.com/office/powerpoint/2010/main" val="363905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Most often write </a:t>
            </a:r>
            <a:r>
              <a:rPr lang="en-US" dirty="0">
                <a:solidFill>
                  <a:schemeClr val="accent3"/>
                </a:solidFill>
              </a:rPr>
              <a:t>test class for each class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Identical to other classes</a:t>
            </a:r>
            <a:r>
              <a:rPr lang="en-US" dirty="0"/>
              <a:t>; </a:t>
            </a:r>
            <a:r>
              <a:rPr lang="en-US" i="1" dirty="0"/>
              <a:t>usually</a:t>
            </a:r>
            <a:r>
              <a:rPr lang="en-US" dirty="0"/>
              <a:t> named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____Test</a:t>
            </a:r>
          </a:p>
          <a:p>
            <a:pPr lvl="1"/>
            <a:r>
              <a:rPr lang="en-US" dirty="0"/>
              <a:t>As regular class, </a:t>
            </a:r>
            <a:r>
              <a:rPr lang="en-US" dirty="0">
                <a:solidFill>
                  <a:schemeClr val="accent1"/>
                </a:solidFill>
              </a:rPr>
              <a:t>can use inheritance &amp; have fields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Inheritance &amp; fields not required </a:t>
            </a:r>
            <a:r>
              <a:rPr lang="en-US" dirty="0"/>
              <a:t>like any Java class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Since ver. 4.0, JUnit’s </a:t>
            </a:r>
            <a:r>
              <a:rPr lang="en-US" b="1" dirty="0">
                <a:solidFill>
                  <a:schemeClr val="accent3"/>
                </a:solidFill>
              </a:rPr>
              <a:t>annotations </a:t>
            </a:r>
            <a:r>
              <a:rPr lang="en-US" dirty="0">
                <a:solidFill>
                  <a:schemeClr val="accent3"/>
                </a:solidFill>
              </a:rPr>
              <a:t>identify tests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Extra information added </a:t>
            </a:r>
            <a:r>
              <a:rPr lang="en-US" dirty="0"/>
              <a:t>to show method is test case</a:t>
            </a:r>
          </a:p>
          <a:p>
            <a:pPr lvl="1"/>
            <a:r>
              <a:rPr lang="en-US" dirty="0"/>
              <a:t>Annotation added </a:t>
            </a:r>
            <a:r>
              <a:rPr lang="en-US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immediately </a:t>
            </a:r>
            <a:r>
              <a:rPr lang="en-US" dirty="0">
                <a:solidFill>
                  <a:schemeClr val="accent1"/>
                </a:solidFill>
              </a:rPr>
              <a:t>before method</a:t>
            </a:r>
          </a:p>
        </p:txBody>
      </p:sp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Test Cases Format</a:t>
            </a:r>
          </a:p>
        </p:txBody>
      </p:sp>
    </p:spTree>
    <p:extLst>
      <p:ext uri="{BB962C8B-B14F-4D97-AF65-F5344CB8AC3E}">
        <p14:creationId xmlns:p14="http://schemas.microsoft.com/office/powerpoint/2010/main" val="40671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455152" cy="5120640"/>
          </a:xfrm>
        </p:spPr>
        <p:txBody>
          <a:bodyPr>
            <a:noAutofit/>
          </a:bodyPr>
          <a:lstStyle/>
          <a:p>
            <a:r>
              <a:rPr lang="en-US" dirty="0"/>
              <a:t>Most often write </a:t>
            </a:r>
            <a:r>
              <a:rPr lang="en-US" dirty="0">
                <a:solidFill>
                  <a:schemeClr val="accent3"/>
                </a:solidFill>
              </a:rPr>
              <a:t>test class for each class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Identical to other classes</a:t>
            </a:r>
            <a:r>
              <a:rPr lang="en-US" dirty="0"/>
              <a:t>; </a:t>
            </a:r>
            <a:r>
              <a:rPr lang="en-US" i="1" dirty="0"/>
              <a:t>usually</a:t>
            </a:r>
            <a:r>
              <a:rPr lang="en-US" dirty="0"/>
              <a:t> named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____Test</a:t>
            </a:r>
          </a:p>
          <a:p>
            <a:pPr lvl="1"/>
            <a:r>
              <a:rPr lang="en-US" dirty="0"/>
              <a:t>As regular class, </a:t>
            </a:r>
            <a:r>
              <a:rPr lang="en-US" dirty="0">
                <a:solidFill>
                  <a:schemeClr val="accent1"/>
                </a:solidFill>
              </a:rPr>
              <a:t>can use inheritance &amp; have fields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Inheritance &amp; fields not required </a:t>
            </a:r>
            <a:r>
              <a:rPr lang="en-US" dirty="0"/>
              <a:t>like any Java class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Since ver. 4.0, JUnit’s </a:t>
            </a:r>
            <a:r>
              <a:rPr lang="en-US" b="1" dirty="0">
                <a:solidFill>
                  <a:schemeClr val="accent3"/>
                </a:solidFill>
              </a:rPr>
              <a:t>annotations </a:t>
            </a:r>
            <a:r>
              <a:rPr lang="en-US" dirty="0">
                <a:solidFill>
                  <a:schemeClr val="accent3"/>
                </a:solidFill>
              </a:rPr>
              <a:t>identify tests</a:t>
            </a:r>
            <a:endParaRPr lang="en-US" b="1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Extra information added </a:t>
            </a:r>
            <a:r>
              <a:rPr lang="en-US" dirty="0"/>
              <a:t>to show method is test case</a:t>
            </a:r>
          </a:p>
          <a:p>
            <a:pPr lvl="1"/>
            <a:r>
              <a:rPr lang="en-US" dirty="0"/>
              <a:t>Annotation added </a:t>
            </a:r>
            <a:r>
              <a:rPr lang="en-US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immediately </a:t>
            </a:r>
            <a:r>
              <a:rPr lang="en-US" dirty="0">
                <a:solidFill>
                  <a:schemeClr val="accent1"/>
                </a:solidFill>
              </a:rPr>
              <a:t>before method</a:t>
            </a:r>
          </a:p>
          <a:p>
            <a:pPr marL="0" indent="0" algn="ctr">
              <a:buNone/>
            </a:pPr>
            <a:r>
              <a:rPr 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code or comments between annotation &amp; method</a:t>
            </a:r>
          </a:p>
          <a:p>
            <a:pPr marL="365760" lvl="1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Test Cases Format</a:t>
            </a:r>
          </a:p>
        </p:txBody>
      </p:sp>
    </p:spTree>
    <p:extLst>
      <p:ext uri="{BB962C8B-B14F-4D97-AF65-F5344CB8AC3E}">
        <p14:creationId xmlns:p14="http://schemas.microsoft.com/office/powerpoint/2010/main" val="40027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5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expected, 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actual)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5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act, 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5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act,</a:t>
            </a:r>
            <a:r>
              <a:rPr lang="en-US" sz="2500" b="1" i="1" dirty="0" err="1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assertTrue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b="1" dirty="0" err="1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26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test)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assertFalse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b="1" dirty="0" err="1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 test)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assertNull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objTest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assertNotNull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objTest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fail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Statements Performing Checks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1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11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Loop until all test cases in class </a:t>
            </a:r>
            <a:r>
              <a:rPr lang="en-US" dirty="0"/>
              <a:t>are executed</a:t>
            </a:r>
          </a:p>
          <a:p>
            <a:pPr lvl="1"/>
            <a:r>
              <a:rPr lang="en-US" dirty="0"/>
              <a:t>JUnit executes </a:t>
            </a:r>
            <a:r>
              <a:rPr lang="en-US" b="1" u="sng" dirty="0">
                <a:solidFill>
                  <a:schemeClr val="accent1"/>
                </a:solidFill>
              </a:rPr>
              <a:t>all </a:t>
            </a:r>
            <a:r>
              <a:rPr lang="en-US" dirty="0">
                <a:solidFill>
                  <a:schemeClr val="accent1"/>
                </a:solidFill>
              </a:rPr>
              <a:t>methods marked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@Before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Optional methods initialize </a:t>
            </a:r>
            <a:r>
              <a:rPr lang="en-US" dirty="0"/>
              <a:t>any data before each test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Run exactly </a:t>
            </a:r>
            <a:r>
              <a:rPr lang="en-US" b="1" u="sng" dirty="0">
                <a:solidFill>
                  <a:schemeClr val="accent3"/>
                </a:solidFill>
              </a:rPr>
              <a:t>1</a:t>
            </a:r>
            <a:r>
              <a:rPr lang="en-US" dirty="0">
                <a:solidFill>
                  <a:schemeClr val="accent3"/>
                </a:solidFill>
              </a:rPr>
              <a:t> method labeled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@Test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executed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Pass if no crashes &amp; no incorrect asserts </a:t>
            </a:r>
            <a:r>
              <a:rPr lang="en-US" dirty="0"/>
              <a:t>occur during test</a:t>
            </a:r>
          </a:p>
          <a:p>
            <a:pPr lvl="2"/>
            <a:r>
              <a:rPr lang="en-US" dirty="0"/>
              <a:t>Fails &amp; stops running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when 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sz="22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does not pass</a:t>
            </a:r>
          </a:p>
          <a:p>
            <a:pPr lvl="2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/>
              <a:t>Executes </a:t>
            </a:r>
            <a:r>
              <a:rPr lang="en-US" b="1" u="sng" dirty="0">
                <a:solidFill>
                  <a:schemeClr val="accent3"/>
                </a:solidFill>
              </a:rPr>
              <a:t>all</a:t>
            </a:r>
            <a:r>
              <a:rPr lang="en-US" dirty="0">
                <a:solidFill>
                  <a:schemeClr val="accent3"/>
                </a:solidFill>
              </a:rPr>
              <a:t> methods marked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@After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Also optional, cleans mess </a:t>
            </a:r>
            <a:r>
              <a:rPr lang="en-US" dirty="0"/>
              <a:t>made by 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@Before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Annotations</a:t>
            </a:r>
          </a:p>
        </p:txBody>
      </p:sp>
    </p:spTree>
    <p:extLst>
      <p:ext uri="{BB962C8B-B14F-4D97-AF65-F5344CB8AC3E}">
        <p14:creationId xmlns:p14="http://schemas.microsoft.com/office/powerpoint/2010/main" val="2158183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5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i="1" dirty="0">
                <a:solidFill>
                  <a:srgbClr val="04617B">
                    <a:alpha val="5000"/>
                  </a:srgbClr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expected, 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actual)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5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i="1" dirty="0">
                <a:solidFill>
                  <a:srgbClr val="04617B">
                    <a:alpha val="5000"/>
                  </a:srgbClr>
                </a:solidFill>
                <a:latin typeface="Courier New" pitchFamily="49" charset="0"/>
                <a:cs typeface="Courier New" pitchFamily="49" charset="0"/>
              </a:rPr>
              <a:t>flo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act, 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5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500" b="1" i="1" dirty="0">
                <a:solidFill>
                  <a:srgbClr val="04617B">
                    <a:alpha val="5000"/>
                  </a:srgbClr>
                </a:solidFill>
                <a:latin typeface="Courier New" pitchFamily="49" charset="0"/>
                <a:cs typeface="Courier New" pitchFamily="49" charset="0"/>
              </a:rPr>
              <a:t>doub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le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500" b="1" i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act,</a:t>
            </a:r>
            <a:r>
              <a:rPr lang="en-US" sz="2500" b="1" i="1" dirty="0" err="1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500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25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assertTrue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b="1" dirty="0" err="1">
                <a:solidFill>
                  <a:srgbClr val="04617B">
                    <a:alpha val="5000"/>
                  </a:srgbClr>
                </a:solidFill>
                <a:latin typeface="Courier New" pitchFamily="49" charset="0"/>
                <a:cs typeface="Courier New" pitchFamily="49" charset="0"/>
              </a:rPr>
              <a:t>boo</a:t>
            </a:r>
            <a:r>
              <a:rPr lang="en-US" sz="2600" b="1" dirty="0" err="1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lean</a:t>
            </a:r>
            <a:r>
              <a:rPr lang="en-US" sz="2600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test)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assertFalse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b="1" dirty="0" err="1">
                <a:solidFill>
                  <a:srgbClr val="04617B">
                    <a:alpha val="5000"/>
                  </a:srgbClr>
                </a:solidFill>
                <a:latin typeface="Courier New" pitchFamily="49" charset="0"/>
                <a:cs typeface="Courier New" pitchFamily="49" charset="0"/>
              </a:rPr>
              <a:t>bo</a:t>
            </a:r>
            <a:r>
              <a:rPr lang="en-US" sz="2600" b="1" dirty="0" err="1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olean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 test)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assertNull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b="1" dirty="0">
                <a:solidFill>
                  <a:srgbClr val="04617B">
                    <a:alpha val="5000"/>
                  </a:srgbClr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26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ect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objTest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assertNotNull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objTest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fail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Statements Performing Checks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4829" y="1591056"/>
            <a:ext cx="5791200" cy="461645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99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r>
              <a:rPr lang="en-US" sz="4000" b="1" dirty="0">
                <a:solidFill>
                  <a:srgbClr val="9966FF"/>
                </a:solidFill>
                <a:cs typeface="Courier New" panose="02070309020205020404" pitchFamily="49" charset="0"/>
              </a:rPr>
              <a:t> 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method </a:t>
            </a:r>
            <a:b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should result in </a:t>
            </a:r>
            <a:br>
              <a:rPr lang="en-US" sz="40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</a:br>
            <a:r>
              <a:rPr lang="en-US" sz="40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calling  1 or more </a:t>
            </a:r>
            <a:r>
              <a:rPr lang="en-US" sz="4000" b="1" dirty="0">
                <a:solidFill>
                  <a:srgbClr val="99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assert*</a:t>
            </a:r>
            <a:r>
              <a:rPr lang="en-US" sz="4000" b="1" dirty="0">
                <a:solidFill>
                  <a:srgbClr val="99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 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statement.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Assertion must not hold for method to fail.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13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/>
              <a:t>Test methods </a:t>
            </a:r>
            <a:r>
              <a:rPr lang="en-US" dirty="0">
                <a:solidFill>
                  <a:schemeClr val="accent3"/>
                </a:solidFill>
              </a:rPr>
              <a:t>MUST have </a:t>
            </a:r>
            <a:r>
              <a:rPr lang="en-US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annotation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Non-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dirty="0">
                <a:solidFill>
                  <a:schemeClr val="accent1"/>
                </a:solidFill>
              </a:rPr>
              <a:t> methods only </a:t>
            </a:r>
            <a:r>
              <a:rPr lang="en-US" dirty="0"/>
              <a:t>for JUnit to work</a:t>
            </a:r>
            <a:endParaRPr lang="en-US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By same logic, </a:t>
            </a:r>
            <a:r>
              <a:rPr lang="en-US" dirty="0">
                <a:solidFill>
                  <a:schemeClr val="accent1"/>
                </a:solidFill>
              </a:rPr>
              <a:t>test methods </a:t>
            </a:r>
            <a:r>
              <a:rPr lang="en-US" i="1" dirty="0">
                <a:solidFill>
                  <a:schemeClr val="accent1"/>
                </a:solidFill>
              </a:rPr>
              <a:t>cannot </a:t>
            </a:r>
            <a:r>
              <a:rPr lang="en-US" dirty="0">
                <a:solidFill>
                  <a:schemeClr val="accent1"/>
                </a:solidFill>
              </a:rPr>
              <a:t>have parameters</a:t>
            </a:r>
          </a:p>
          <a:p>
            <a:r>
              <a:rPr lang="en-US" dirty="0">
                <a:solidFill>
                  <a:schemeClr val="accent3"/>
                </a:solidFill>
              </a:rPr>
              <a:t>Uses normal code </a:t>
            </a:r>
            <a:r>
              <a:rPr lang="en-US" dirty="0"/>
              <a:t>to write these test methods</a:t>
            </a:r>
          </a:p>
          <a:p>
            <a:pPr lvl="1"/>
            <a:r>
              <a:rPr lang="en-US" dirty="0"/>
              <a:t>Just normal methods; </a:t>
            </a:r>
            <a:r>
              <a:rPr lang="en-US" dirty="0">
                <a:solidFill>
                  <a:schemeClr val="accent1"/>
                </a:solidFill>
              </a:rPr>
              <a:t>can contain any legal Java code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Conditionals and loop statements </a:t>
            </a:r>
            <a:r>
              <a:rPr lang="en-US" dirty="0"/>
              <a:t>occasionally included</a:t>
            </a:r>
          </a:p>
          <a:p>
            <a:pPr lvl="1"/>
            <a:r>
              <a:rPr lang="en-US" dirty="0"/>
              <a:t>Can instantiate objects and </a:t>
            </a:r>
            <a:r>
              <a:rPr lang="en-US" dirty="0">
                <a:solidFill>
                  <a:schemeClr val="accent1"/>
                </a:solidFill>
              </a:rPr>
              <a:t>call methods on objects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Other methods can use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assert___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&amp; be called by tests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Writing</a:t>
            </a:r>
            <a:r>
              <a:rPr lang="en-US" dirty="0"/>
              <a:t> </a:t>
            </a:r>
            <a:r>
              <a:rPr dirty="0"/>
              <a:t>Test Method</a:t>
            </a:r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5218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of Good Code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612648" y="1591056"/>
            <a:ext cx="8153400" cy="5266944"/>
          </a:xfrm>
        </p:spPr>
        <p:txBody>
          <a:bodyPr>
            <a:normAutofit/>
            <a:scene3d>
              <a:camera prst="obliqueBottomLef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>
              <a:buFont typeface="Wingdings" pitchFamily="2" charset="2"/>
              <a:buNone/>
            </a:pPr>
            <a:endParaRPr lang="en-US" sz="12000" dirty="0">
              <a:solidFill>
                <a:srgbClr val="1F49B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573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assertEquals</a:t>
            </a:r>
            <a:r>
              <a:rPr lang="en-US" dirty="0"/>
              <a:t> With Decimals</a:t>
            </a:r>
          </a:p>
        </p:txBody>
      </p:sp>
      <p:sp>
        <p:nvSpPr>
          <p:cNvPr id="23040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784350"/>
            <a:ext cx="8534400" cy="4921250"/>
          </a:xfrm>
        </p:spPr>
        <p:txBody>
          <a:bodyPr>
            <a:normAutofit/>
          </a:bodyPr>
          <a:lstStyle/>
          <a:p>
            <a:r>
              <a:rPr lang="en-US" dirty="0"/>
              <a:t>Computers actually </a:t>
            </a:r>
            <a:r>
              <a:rPr lang="en-US" dirty="0">
                <a:solidFill>
                  <a:schemeClr val="accent3"/>
                </a:solidFill>
              </a:rPr>
              <a:t>very bad at math:</a:t>
            </a:r>
          </a:p>
          <a:p>
            <a:pPr marL="68263" indent="0">
              <a:buNone/>
            </a:pPr>
            <a:endParaRPr lang="en-US" sz="2000" b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75869D-3346-4C41-8669-4B6BBA1746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29" y="2378075"/>
            <a:ext cx="71628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F2AF12-B784-9F4B-9117-DB3DAD4A02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30" y="3352800"/>
            <a:ext cx="7170930" cy="35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1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assertEquals</a:t>
            </a:r>
            <a:r>
              <a:rPr lang="en-US" dirty="0"/>
              <a:t> With Decimals</a:t>
            </a:r>
          </a:p>
        </p:txBody>
      </p:sp>
      <p:sp>
        <p:nvSpPr>
          <p:cNvPr id="23040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784350"/>
            <a:ext cx="8534400" cy="4921250"/>
          </a:xfrm>
        </p:spPr>
        <p:txBody>
          <a:bodyPr>
            <a:normAutofit/>
          </a:bodyPr>
          <a:lstStyle/>
          <a:p>
            <a:r>
              <a:rPr lang="en-US" dirty="0"/>
              <a:t>Computers actually </a:t>
            </a:r>
            <a:r>
              <a:rPr lang="en-US" dirty="0">
                <a:solidFill>
                  <a:schemeClr val="accent3"/>
                </a:solidFill>
              </a:rPr>
              <a:t>very bad at math:</a:t>
            </a:r>
          </a:p>
          <a:p>
            <a:pPr marL="68263" indent="0">
              <a:buNone/>
            </a:pPr>
            <a:endParaRPr lang="en-US" sz="2000" b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F9C0D2-EA35-4140-96CE-40546740D3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29" y="2378075"/>
            <a:ext cx="7162800" cy="9906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953000" y="2620962"/>
            <a:ext cx="228600" cy="53340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99564" y="2590800"/>
            <a:ext cx="228600" cy="53340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E1D5C3F-4CEE-F042-AAA7-BDA9312F0A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30" y="3352800"/>
            <a:ext cx="7170930" cy="35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793"/>
      </p:ext>
    </p:extLst>
  </p:cSld>
  <p:clrMapOvr>
    <a:masterClrMapping/>
  </p:clrMapOvr>
  <p:transition xmlns:p14="http://schemas.microsoft.com/office/powerpoint/2010/main" spd="slow">
    <p:wipe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/>
              <a:t>Computers actually </a:t>
            </a:r>
            <a:r>
              <a:rPr lang="en-US" dirty="0">
                <a:solidFill>
                  <a:schemeClr val="accent3"/>
                </a:solidFill>
              </a:rPr>
              <a:t>very bad at math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Decimal numbers hard </a:t>
            </a:r>
            <a:r>
              <a:rPr lang="en-US" dirty="0"/>
              <a:t>&amp; imprecision always created</a:t>
            </a:r>
          </a:p>
          <a:p>
            <a:pPr lvl="1"/>
            <a:r>
              <a:rPr lang="en-US" dirty="0"/>
              <a:t>Not limited to computers: </a:t>
            </a:r>
            <a:r>
              <a:rPr lang="en-US" dirty="0">
                <a:solidFill>
                  <a:schemeClr val="accent1"/>
                </a:solidFill>
              </a:rPr>
              <a:t>can you write </a:t>
            </a:r>
            <a:r>
              <a:rPr lang="en-US" sz="3500" baseline="30000" dirty="0">
                <a:solidFill>
                  <a:schemeClr val="accent1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sz="3000" baseline="-25000" dirty="0">
                <a:solidFill>
                  <a:schemeClr val="accent1"/>
                </a:solidFill>
              </a:rPr>
              <a:t>3</a:t>
            </a:r>
            <a:r>
              <a:rPr lang="en-US" dirty="0">
                <a:solidFill>
                  <a:schemeClr val="accent1"/>
                </a:solidFill>
              </a:rPr>
              <a:t> as decimal?</a:t>
            </a:r>
          </a:p>
          <a:p>
            <a:pPr marL="68263" indent="0">
              <a:buNone/>
            </a:pPr>
            <a:endParaRPr lang="en-US" sz="2000" b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 Checks With Decimals</a:t>
            </a:r>
          </a:p>
        </p:txBody>
      </p:sp>
    </p:spTree>
    <p:extLst>
      <p:ext uri="{BB962C8B-B14F-4D97-AF65-F5344CB8AC3E}">
        <p14:creationId xmlns:p14="http://schemas.microsoft.com/office/powerpoint/2010/main" val="1001338433"/>
      </p:ext>
    </p:extLst>
  </p:cSld>
  <p:clrMapOvr>
    <a:masterClrMapping/>
  </p:clrMapOvr>
  <p:transition xmlns:p14="http://schemas.microsoft.com/office/powerpoint/2010/main" spd="slow">
    <p:wipe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Autofit/>
          </a:bodyPr>
          <a:lstStyle/>
          <a:p>
            <a:r>
              <a:rPr lang="en-US" dirty="0"/>
              <a:t>Computers actually</a:t>
            </a:r>
            <a:r>
              <a:rPr lang="en-US" dirty="0">
                <a:solidFill>
                  <a:schemeClr val="accent3"/>
                </a:solidFill>
              </a:rPr>
              <a:t> very bad at math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Decimal numbers hard </a:t>
            </a:r>
            <a:r>
              <a:rPr lang="en-US" dirty="0"/>
              <a:t>&amp; imprecision always created</a:t>
            </a:r>
          </a:p>
          <a:p>
            <a:pPr lvl="1"/>
            <a:r>
              <a:rPr lang="en-US" dirty="0"/>
              <a:t>Not limited to computers: </a:t>
            </a:r>
            <a:r>
              <a:rPr lang="en-US" dirty="0">
                <a:solidFill>
                  <a:schemeClr val="accent1"/>
                </a:solidFill>
              </a:rPr>
              <a:t>can you write </a:t>
            </a:r>
            <a:r>
              <a:rPr lang="en-US" sz="3500" baseline="30000" dirty="0">
                <a:solidFill>
                  <a:schemeClr val="accent1"/>
                </a:solidFill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sz="3000" baseline="-25000" dirty="0">
                <a:solidFill>
                  <a:schemeClr val="accent1"/>
                </a:solidFill>
              </a:rPr>
              <a:t>3</a:t>
            </a:r>
            <a:r>
              <a:rPr lang="en-US" dirty="0">
                <a:solidFill>
                  <a:schemeClr val="accent1"/>
                </a:solidFill>
              </a:rPr>
              <a:t> as decimal?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r>
              <a:rPr lang="en-US" b="1" u="sng" dirty="0">
                <a:solidFill>
                  <a:schemeClr val="accent3"/>
                </a:solidFill>
              </a:rPr>
              <a:t>Must</a:t>
            </a:r>
            <a:r>
              <a:rPr lang="en-US" dirty="0">
                <a:solidFill>
                  <a:schemeClr val="accent3"/>
                </a:solidFill>
              </a:rPr>
              <a:t> specify tolerance </a:t>
            </a:r>
            <a:r>
              <a:rPr lang="en-US" dirty="0"/>
              <a:t>for decimal comparisons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/>
              <a:t> 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equal if difference below tolerance</a:t>
            </a:r>
          </a:p>
          <a:p>
            <a:pPr marL="454025" lvl="1" indent="0">
              <a:buNone/>
            </a:pPr>
            <a:r>
              <a:rPr lang="en-US" sz="2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expect, </a:t>
            </a:r>
            <a:r>
              <a:rPr lang="en-US" sz="24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act, </a:t>
            </a:r>
            <a:br>
              <a:rPr lang="en-US" sz="2400" dirty="0">
                <a:latin typeface="Courier New" pitchFamily="49" charset="0"/>
                <a:cs typeface="Courier New" pitchFamily="49" charset="0"/>
              </a:rPr>
            </a:b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24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tolerance)</a:t>
            </a:r>
            <a:br>
              <a:rPr lang="en-US" sz="2400" dirty="0">
                <a:latin typeface="Courier New" pitchFamily="49" charset="0"/>
                <a:cs typeface="Courier New" pitchFamily="49" charset="0"/>
              </a:rPr>
            </a:br>
            <a:r>
              <a:rPr lang="en-US" sz="24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400" dirty="0">
                <a:latin typeface="Courier New" pitchFamily="49" charset="0"/>
                <a:cs typeface="Courier New" pitchFamily="49" charset="0"/>
              </a:rPr>
            </a:br>
            <a:r>
              <a:rPr lang="en-US" sz="2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expect, </a:t>
            </a:r>
            <a:r>
              <a:rPr lang="en-US" sz="24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act, </a:t>
            </a:r>
            <a:br>
              <a:rPr lang="en-US" sz="2400" dirty="0">
                <a:latin typeface="Courier New" pitchFamily="49" charset="0"/>
                <a:cs typeface="Courier New" pitchFamily="49" charset="0"/>
              </a:rPr>
            </a:b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2400" b="1" dirty="0">
                <a:solidFill>
                  <a:srgbClr val="04617B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tolerance)</a:t>
            </a:r>
          </a:p>
          <a:p>
            <a:pPr marL="454025" lvl="1" indent="0"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 Checks With Decimals</a:t>
            </a:r>
          </a:p>
        </p:txBody>
      </p:sp>
    </p:spTree>
    <p:extLst>
      <p:ext uri="{BB962C8B-B14F-4D97-AF65-F5344CB8AC3E}">
        <p14:creationId xmlns:p14="http://schemas.microsoft.com/office/powerpoint/2010/main" val="2256921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Key Concept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350"/>
            <a:ext cx="8686800" cy="4845050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800" b="1" dirty="0">
                <a:solidFill>
                  <a:schemeClr val="accent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 tolerance</a:t>
            </a:r>
            <a:r>
              <a:rPr lang="en-US" sz="6800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800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/>
              <a:t>(allowed rounding error)</a:t>
            </a:r>
            <a:r>
              <a:rPr lang="en-US" sz="2400" b="1" dirty="0">
                <a:solidFill>
                  <a:srgbClr val="7030A0"/>
                </a:solidFill>
                <a:latin typeface="Corbel" charset="0"/>
                <a:ea typeface="Corbel" charset="0"/>
                <a:cs typeface="Corbel" charset="0"/>
              </a:rPr>
              <a:t/>
            </a:r>
            <a:br>
              <a:rPr lang="en-US" sz="2400" b="1" dirty="0">
                <a:solidFill>
                  <a:srgbClr val="7030A0"/>
                </a:solidFill>
                <a:latin typeface="Corbel" charset="0"/>
                <a:ea typeface="Corbel" charset="0"/>
                <a:cs typeface="Corbel" charset="0"/>
              </a:rPr>
            </a:br>
            <a:r>
              <a:rPr lang="en-US" sz="6000" dirty="0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en-US" sz="6000" b="1" dirty="0">
                <a:solidFill>
                  <a:schemeClr val="accent3"/>
                </a:solidFill>
                <a:latin typeface="Courier New" charset="0"/>
                <a:cs typeface="Courier New" charset="0"/>
              </a:rPr>
              <a:t/>
            </a:r>
            <a:br>
              <a:rPr lang="en-US" sz="6000" b="1" dirty="0">
                <a:solidFill>
                  <a:schemeClr val="accent3"/>
                </a:solidFill>
                <a:latin typeface="Courier New" charset="0"/>
                <a:cs typeface="Courier New" charset="0"/>
              </a:rPr>
            </a:br>
            <a:r>
              <a:rPr lang="en-US" sz="6800" b="1" dirty="0">
                <a:solidFill>
                  <a:schemeClr val="accent3"/>
                </a:solidFill>
              </a:rPr>
              <a:t>floating point</a:t>
            </a:r>
            <a:r>
              <a:rPr lang="en-US" sz="6800" dirty="0">
                <a:solidFill>
                  <a:schemeClr val="accent3"/>
                </a:solidFill>
              </a:rPr>
              <a:t/>
            </a:r>
            <a:br>
              <a:rPr lang="en-US" sz="6800" dirty="0">
                <a:solidFill>
                  <a:schemeClr val="accent3"/>
                </a:solidFill>
              </a:rPr>
            </a:br>
            <a:r>
              <a:rPr lang="en-US" sz="6800" b="1" dirty="0">
                <a:solidFill>
                  <a:schemeClr val="accent3"/>
                </a:solidFill>
              </a:rPr>
              <a:t>arithmetic checks</a:t>
            </a:r>
            <a:endParaRPr lang="en-US" sz="68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824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Examples of this </a:t>
            </a:r>
            <a:r>
              <a:rPr lang="en-US" dirty="0"/>
              <a:t>in use:</a:t>
            </a:r>
          </a:p>
          <a:p>
            <a:pPr lvl="8"/>
            <a:endParaRPr lang="en-US" sz="1000" b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marL="454025" lvl="1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float act = 0.2;</a:t>
            </a:r>
          </a:p>
          <a:p>
            <a:pPr marL="454025" lvl="1" indent="0">
              <a:buNone/>
            </a:pPr>
            <a:r>
              <a:rPr lang="en-US" sz="2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(0.3, act, 0.01);</a:t>
            </a:r>
          </a:p>
          <a:p>
            <a:pPr marL="454025" lvl="1" indent="0">
              <a:buNone/>
            </a:pPr>
            <a:r>
              <a:rPr lang="en-US" sz="24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(10.1, act, 10.00);</a:t>
            </a:r>
          </a:p>
          <a:p>
            <a:pPr lvl="4"/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Tolerance depends on problem </a:t>
            </a:r>
            <a:r>
              <a:rPr lang="en-US" dirty="0"/>
              <a:t>&amp; precision needed</a:t>
            </a:r>
          </a:p>
          <a:p>
            <a:pPr lvl="1"/>
            <a:r>
              <a:rPr lang="en-US" dirty="0"/>
              <a:t>If unclear, just </a:t>
            </a:r>
            <a:r>
              <a:rPr lang="en-US" dirty="0">
                <a:solidFill>
                  <a:schemeClr val="accent1"/>
                </a:solidFill>
              </a:rPr>
              <a:t>pick reasonable value (I use 0.001)</a:t>
            </a:r>
          </a:p>
          <a:p>
            <a:pPr marL="454025" lvl="1" indent="0">
              <a:buNone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 Checks With Decimals</a:t>
            </a:r>
          </a:p>
        </p:txBody>
      </p:sp>
    </p:spTree>
    <p:extLst>
      <p:ext uri="{BB962C8B-B14F-4D97-AF65-F5344CB8AC3E}">
        <p14:creationId xmlns:p14="http://schemas.microsoft.com/office/powerpoint/2010/main" val="3530250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Method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350"/>
            <a:ext cx="8686800" cy="4921250"/>
          </a:xfrm>
        </p:spPr>
        <p:txBody>
          <a:bodyPr/>
          <a:lstStyle/>
          <a:p>
            <a:pPr marL="582613" indent="-514350">
              <a:buFont typeface="+mj-lt"/>
              <a:buAutoNum type="arabicPeriod"/>
            </a:pPr>
            <a:r>
              <a:rPr lang="en-US" dirty="0"/>
              <a:t>Declare variable(s), </a:t>
            </a:r>
            <a:r>
              <a:rPr lang="en-US" b="1" dirty="0">
                <a:solidFill>
                  <a:schemeClr val="accent3"/>
                </a:solidFill>
              </a:rPr>
              <a:t>create objects, &amp; prep inputs</a:t>
            </a:r>
          </a:p>
          <a:p>
            <a:pPr marL="2457450" lvl="8" indent="-51435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582613" indent="-51435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the method </a:t>
            </a:r>
            <a:r>
              <a:rPr lang="en-US" dirty="0"/>
              <a:t>being tested</a:t>
            </a:r>
          </a:p>
          <a:p>
            <a:pPr marL="2457450" lvl="8" indent="-514350">
              <a:buFont typeface="+mj-lt"/>
              <a:buAutoNum type="arabicPeriod"/>
            </a:pPr>
            <a:endParaRPr lang="en-US" dirty="0"/>
          </a:p>
          <a:p>
            <a:pPr marL="582613" indent="-514350">
              <a:buFont typeface="+mj-lt"/>
              <a:buAutoNum type="arabicPeriod"/>
            </a:pPr>
            <a:r>
              <a:rPr lang="en-US" dirty="0"/>
              <a:t>Use specification to </a:t>
            </a:r>
            <a:r>
              <a:rPr lang="en-US" b="1" dirty="0">
                <a:solidFill>
                  <a:schemeClr val="accent3"/>
                </a:solidFill>
              </a:rPr>
              <a:t>verify returned value correct</a:t>
            </a:r>
          </a:p>
          <a:p>
            <a:pPr marL="2457450" lvl="8" indent="-514350">
              <a:buFont typeface="+mj-lt"/>
              <a:buAutoNum type="arabicPeriod"/>
            </a:pPr>
            <a:endParaRPr lang="en-US" dirty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Check fields for changes </a:t>
            </a:r>
            <a:r>
              <a:rPr lang="en-US" dirty="0"/>
              <a:t>matching requirements</a:t>
            </a:r>
          </a:p>
          <a:p>
            <a:pPr marL="2457450" lvl="8" indent="-514350">
              <a:buFont typeface="+mj-lt"/>
              <a:buAutoNum type="arabicPeriod"/>
            </a:pPr>
            <a:endParaRPr lang="en-US" dirty="0"/>
          </a:p>
          <a:p>
            <a:pPr marL="582613" indent="-514350">
              <a:buFont typeface="+mj-lt"/>
              <a:buAutoNum type="arabicPeriod"/>
            </a:pPr>
            <a:r>
              <a:rPr lang="en-US" dirty="0"/>
              <a:t>Should also </a:t>
            </a:r>
            <a:r>
              <a:rPr lang="en-US" b="1" dirty="0">
                <a:solidFill>
                  <a:schemeClr val="accent3"/>
                </a:solidFill>
              </a:rPr>
              <a:t>verify other fields did not change</a:t>
            </a:r>
          </a:p>
          <a:p>
            <a:pPr marL="2457450" lvl="8" indent="-514350">
              <a:buFont typeface="+mj-lt"/>
              <a:buAutoNum type="arabicPeriod"/>
            </a:pPr>
            <a:endParaRPr lang="en-US" b="1" dirty="0">
              <a:solidFill>
                <a:schemeClr val="accent3"/>
              </a:solidFill>
            </a:endParaRPr>
          </a:p>
          <a:p>
            <a:pPr marL="582613" indent="-51435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Assert array &amp; object arguments </a:t>
            </a:r>
            <a:r>
              <a:rPr lang="en-US" dirty="0"/>
              <a:t>also correct</a:t>
            </a:r>
            <a:endParaRPr lang="en-US" dirty="0">
              <a:solidFill>
                <a:schemeClr val="accent1"/>
              </a:solidFill>
            </a:endParaRPr>
          </a:p>
          <a:p>
            <a:pPr marL="582613" indent="-514350">
              <a:buFont typeface="+mj-lt"/>
              <a:buAutoNum type="arabicPeriod"/>
            </a:pP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502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To Be Tested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263" indent="0"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class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Operational {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private </a:t>
            </a:r>
            <a:r>
              <a:rPr lang="en-US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public Operational(</a:t>
            </a:r>
            <a:r>
              <a:rPr lang="en-US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fst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snd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 {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fst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snd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68263" indent="0"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}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multiply() {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product =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“Product is ”+product;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}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sum() {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“Sum is ”+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}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3762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To Be Tested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263" indent="0">
              <a:buNone/>
            </a:pP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accent3">
                    <a:lumMod val="50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Operational {</a:t>
            </a:r>
            <a:b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  private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75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75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2000" b="1" dirty="0">
                <a:solidFill>
                  <a:schemeClr val="bg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accent4">
                    <a:lumMod val="50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Operational(</a:t>
            </a:r>
            <a:r>
              <a:rPr lang="en-US" sz="2000" b="1" dirty="0" err="1">
                <a:solidFill>
                  <a:schemeClr val="accent4">
                    <a:lumMod val="50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fst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snd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) {</a:t>
            </a:r>
            <a:b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5">
                    <a:lumMod val="75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fst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5">
                    <a:lumMod val="75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snd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68263" indent="0">
              <a:buNone/>
            </a:pP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  }</a:t>
            </a:r>
            <a:b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multiply() {</a:t>
            </a:r>
            <a:b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solidFill>
                  <a:schemeClr val="accent4">
                    <a:lumMod val="50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product =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75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75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3">
                    <a:lumMod val="50000"/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“Product is ”+product;</a:t>
            </a:r>
            <a:br>
              <a:rPr lang="en-US" sz="2000" b="1" dirty="0">
                <a:solidFill>
                  <a:schemeClr val="tx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chemeClr val="bg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  }</a:t>
            </a:r>
            <a:br>
              <a:rPr lang="en-US" sz="2000" b="1" dirty="0">
                <a:solidFill>
                  <a:schemeClr val="bg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sum() {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“Sum is ”+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}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chemeClr val="bg1">
                    <a:alpha val="2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8200" y="4741471"/>
            <a:ext cx="3810000" cy="209288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+mn-lt"/>
              </a:rPr>
              <a:t>This concatenates </a:t>
            </a: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</a:rPr>
              <a:t>a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 &amp; </a:t>
            </a: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</a:rPr>
              <a:t>b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 (like </a:t>
            </a:r>
            <a:r>
              <a:rPr lang="en-US" sz="2600" dirty="0">
                <a:solidFill>
                  <a:srgbClr val="00B050"/>
                </a:solidFill>
                <a:latin typeface="+mn-lt"/>
              </a:rPr>
              <a:t>String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s) rather than adding them. So 3 + 2 will be 32 and not 5.</a:t>
            </a:r>
          </a:p>
          <a:p>
            <a:r>
              <a:rPr lang="en-US" sz="2600" dirty="0">
                <a:solidFill>
                  <a:schemeClr val="bg1"/>
                </a:solidFill>
                <a:latin typeface="+mn-lt"/>
              </a:rPr>
              <a:t>Our tests need to find this!</a:t>
            </a:r>
          </a:p>
        </p:txBody>
      </p:sp>
    </p:spTree>
    <p:extLst>
      <p:ext uri="{BB962C8B-B14F-4D97-AF65-F5344CB8AC3E}">
        <p14:creationId xmlns:p14="http://schemas.microsoft.com/office/powerpoint/2010/main" val="2937952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/>
              <a:t>Traditionally, test </a:t>
            </a:r>
            <a:r>
              <a:rPr lang="en-US" dirty="0">
                <a:solidFill>
                  <a:schemeClr val="accent3"/>
                </a:solidFill>
              </a:rPr>
              <a:t>class adds “Test” to class name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Each case is method </a:t>
            </a:r>
            <a:r>
              <a:rPr lang="en-US" dirty="0"/>
              <a:t>having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annotation</a:t>
            </a:r>
          </a:p>
          <a:p>
            <a:pPr lvl="1"/>
            <a:endParaRPr lang="en-US" u="sng" dirty="0">
              <a:solidFill>
                <a:schemeClr val="accent6"/>
              </a:solidFill>
            </a:endParaRPr>
          </a:p>
          <a:p>
            <a:pPr marL="68263" indent="0">
              <a:buNone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68263" indent="0">
              <a:buNone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68263" indent="0"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OperationalTest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{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testMult0() {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Operational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xByZero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Operational(3, 0);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Operational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zeroByX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Operational(0, 17);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(“Product is 0”,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xByZero.multiply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(“Product is 0”,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zeroByX.multiply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}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Test Cases</a:t>
            </a:r>
          </a:p>
        </p:txBody>
      </p:sp>
    </p:spTree>
    <p:extLst>
      <p:ext uri="{BB962C8B-B14F-4D97-AF65-F5344CB8AC3E}">
        <p14:creationId xmlns:p14="http://schemas.microsoft.com/office/powerpoint/2010/main" val="313344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of Good Code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612648" y="1591056"/>
            <a:ext cx="8153400" cy="5266944"/>
          </a:xfrm>
        </p:spPr>
        <p:txBody>
          <a:bodyPr>
            <a:normAutofit lnSpcReduction="10000"/>
            <a:scene3d>
              <a:camera prst="obliqueBottomLef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>
              <a:buFont typeface="Wingdings" pitchFamily="2" charset="2"/>
              <a:buNone/>
            </a:pPr>
            <a:r>
              <a:rPr lang="en-US" sz="12000" dirty="0">
                <a:solidFill>
                  <a:srgbClr val="1F49B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tencil" panose="040409050D0802020404" pitchFamily="82" charset="0"/>
              </a:rPr>
              <a:t>Good Code Works</a:t>
            </a:r>
          </a:p>
        </p:txBody>
      </p:sp>
    </p:spTree>
    <p:extLst>
      <p:ext uri="{BB962C8B-B14F-4D97-AF65-F5344CB8AC3E}">
        <p14:creationId xmlns:p14="http://schemas.microsoft.com/office/powerpoint/2010/main" val="40528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10000"/>
                  </a:schemeClr>
                </a:solidFill>
              </a:rPr>
              <a:t>Traditionally, test </a:t>
            </a:r>
            <a:r>
              <a:rPr lang="en-US" dirty="0">
                <a:solidFill>
                  <a:schemeClr val="accent1">
                    <a:alpha val="10000"/>
                  </a:schemeClr>
                </a:solidFill>
              </a:rPr>
              <a:t>class adds “Test” to class name</a:t>
            </a:r>
          </a:p>
          <a:p>
            <a:pPr lvl="1"/>
            <a:r>
              <a:rPr lang="en-US" dirty="0">
                <a:solidFill>
                  <a:schemeClr val="accent6">
                    <a:alpha val="10000"/>
                  </a:schemeClr>
                </a:solidFill>
              </a:rPr>
              <a:t>Each case is method </a:t>
            </a:r>
            <a:r>
              <a:rPr lang="en-US" dirty="0">
                <a:solidFill>
                  <a:schemeClr val="bg1">
                    <a:alpha val="10000"/>
                  </a:schemeClr>
                </a:solidFill>
              </a:rPr>
              <a:t>having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7030A0">
                    <a:alpha val="1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1">
                    <a:alpha val="10000"/>
                  </a:schemeClr>
                </a:solidFill>
              </a:rPr>
              <a:t>annotation</a:t>
            </a:r>
          </a:p>
          <a:p>
            <a:pPr lvl="1"/>
            <a:endParaRPr lang="en-US" u="sng" dirty="0">
              <a:solidFill>
                <a:schemeClr val="accent6"/>
              </a:solidFill>
            </a:endParaRPr>
          </a:p>
          <a:p>
            <a:pPr marL="68263" indent="0">
              <a:buNone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68263" indent="0">
              <a:buNone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68263" indent="0">
              <a:buNone/>
            </a:pPr>
            <a:r>
              <a:rPr lang="en-US" sz="2000" b="1" dirty="0">
                <a:solidFill>
                  <a:schemeClr val="tx1">
                    <a:alpha val="10000"/>
                  </a:schemeClr>
                </a:solidFill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sz="2000" b="1" dirty="0" err="1">
                <a:solidFill>
                  <a:schemeClr val="tx1">
                    <a:alpha val="10000"/>
                  </a:schemeClr>
                </a:solidFill>
                <a:latin typeface="Courier New" pitchFamily="49" charset="0"/>
                <a:cs typeface="Courier New" pitchFamily="49" charset="0"/>
              </a:rPr>
              <a:t>OperationalTest</a:t>
            </a:r>
            <a:r>
              <a:rPr lang="en-US" sz="2000" b="1" dirty="0">
                <a:solidFill>
                  <a:schemeClr val="tx1">
                    <a:alpha val="10000"/>
                  </a:schemeClr>
                </a:solidFill>
                <a:latin typeface="Courier New" pitchFamily="49" charset="0"/>
                <a:cs typeface="Courier New" pitchFamily="49" charset="0"/>
              </a:rPr>
              <a:t> {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testMult0() {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Operational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xByZero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Operational(3, 0);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Operational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zeroByX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Operational(0, 17);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(“Product is 0”,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xByZero.multiply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(“Product is 0”,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zeroByX.multiply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}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Test Cases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728941" cy="1797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25030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alpha val="10000"/>
                  </a:schemeClr>
                </a:solidFill>
              </a:rPr>
              <a:t>Traditionally, test </a:t>
            </a:r>
            <a:r>
              <a:rPr lang="en-US" dirty="0">
                <a:solidFill>
                  <a:schemeClr val="accent1">
                    <a:alpha val="10000"/>
                  </a:schemeClr>
                </a:solidFill>
              </a:rPr>
              <a:t>class adds “Test” to class name</a:t>
            </a:r>
          </a:p>
          <a:p>
            <a:pPr lvl="1"/>
            <a:r>
              <a:rPr lang="en-US" dirty="0">
                <a:solidFill>
                  <a:schemeClr val="accent6">
                    <a:alpha val="10000"/>
                  </a:schemeClr>
                </a:solidFill>
              </a:rPr>
              <a:t>Each case is method </a:t>
            </a:r>
            <a:r>
              <a:rPr lang="en-US" dirty="0">
                <a:solidFill>
                  <a:schemeClr val="bg1">
                    <a:alpha val="10000"/>
                  </a:schemeClr>
                </a:solidFill>
              </a:rPr>
              <a:t>having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7030A0">
                    <a:alpha val="1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1">
                    <a:alpha val="10000"/>
                  </a:schemeClr>
                </a:solidFill>
              </a:rPr>
              <a:t>annotation</a:t>
            </a:r>
          </a:p>
          <a:p>
            <a:pPr lvl="1"/>
            <a:endParaRPr lang="en-US" u="sng" dirty="0">
              <a:solidFill>
                <a:schemeClr val="accent6"/>
              </a:solidFill>
            </a:endParaRPr>
          </a:p>
          <a:p>
            <a:pPr marL="68263" indent="0">
              <a:buNone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68263" indent="0">
              <a:buNone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68263" indent="0">
              <a:buNone/>
            </a:pPr>
            <a:r>
              <a:rPr lang="en-US" sz="2000" b="1" dirty="0">
                <a:solidFill>
                  <a:schemeClr val="tx1">
                    <a:alpha val="10000"/>
                  </a:schemeClr>
                </a:solidFill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sz="2000" b="1" dirty="0" err="1">
                <a:solidFill>
                  <a:schemeClr val="tx1">
                    <a:alpha val="10000"/>
                  </a:schemeClr>
                </a:solidFill>
                <a:latin typeface="Courier New" pitchFamily="49" charset="0"/>
                <a:cs typeface="Courier New" pitchFamily="49" charset="0"/>
              </a:rPr>
              <a:t>OperationalTest</a:t>
            </a:r>
            <a:r>
              <a:rPr lang="en-US" sz="2000" b="1" dirty="0">
                <a:solidFill>
                  <a:schemeClr val="tx1">
                    <a:alpha val="10000"/>
                  </a:schemeClr>
                </a:solidFill>
                <a:latin typeface="Courier New" pitchFamily="49" charset="0"/>
                <a:cs typeface="Courier New" pitchFamily="49" charset="0"/>
              </a:rPr>
              <a:t> {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testMult0() {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Operational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xByZero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Operational(3, 0);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Operational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zeroByX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Operational(0, 17);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(“Product is 0”,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xByZero.multiply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(“Product is 0”,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zeroByX.multiply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}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Test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483676-3176-DC48-9598-2E2F0D218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400" y="1919685"/>
            <a:ext cx="4724400" cy="22316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04031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Autofit/>
          </a:bodyPr>
          <a:lstStyle/>
          <a:p>
            <a:r>
              <a:rPr lang="en-US" dirty="0"/>
              <a:t>Only get to know </a:t>
            </a:r>
            <a:r>
              <a:rPr lang="en-US" dirty="0">
                <a:solidFill>
                  <a:schemeClr val="accent3"/>
                </a:solidFill>
              </a:rPr>
              <a:t>test failed with </a:t>
            </a:r>
            <a:r>
              <a:rPr lang="en-US" sz="2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sz="2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8"/>
            <a:endParaRPr lang="en-US" sz="12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yuckyButLegal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oneByX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Operational(1, 4);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assertTrue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xByOne.multiply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                     .equals(“Product is 2”));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Tests to Write</a:t>
            </a:r>
          </a:p>
        </p:txBody>
      </p:sp>
    </p:spTree>
    <p:extLst>
      <p:ext uri="{BB962C8B-B14F-4D97-AF65-F5344CB8AC3E}">
        <p14:creationId xmlns:p14="http://schemas.microsoft.com/office/powerpoint/2010/main" val="1526149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alpha val="10000"/>
                  </a:schemeClr>
                </a:solidFill>
              </a:rPr>
              <a:t>Only get to know </a:t>
            </a:r>
            <a:r>
              <a:rPr lang="en-US" dirty="0">
                <a:solidFill>
                  <a:schemeClr val="accent3">
                    <a:alpha val="10000"/>
                  </a:schemeClr>
                </a:solidFill>
              </a:rPr>
              <a:t>test failed wit</a:t>
            </a:r>
            <a:r>
              <a:rPr lang="en-US" dirty="0">
                <a:solidFill>
                  <a:schemeClr val="accent1">
                    <a:alpha val="10000"/>
                  </a:schemeClr>
                </a:solidFill>
              </a:rPr>
              <a:t>h </a:t>
            </a:r>
            <a:r>
              <a:rPr lang="en-US" sz="2600" b="1" dirty="0" err="1">
                <a:solidFill>
                  <a:srgbClr val="7030A0">
                    <a:alpha val="1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sz="2600" b="1" dirty="0">
                <a:solidFill>
                  <a:srgbClr val="7030A0">
                    <a:alpha val="1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8"/>
            <a:endParaRPr lang="en-US" sz="12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yuckyButLegal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oneByX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Operational(1, 4);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assertTrue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xByOne.multiply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                     .equals(“Product is 2”));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Tests to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21929C-2817-F54E-9CC4-FE39040722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0" y="1752600"/>
            <a:ext cx="5191536" cy="2743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71497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Get more </a:t>
            </a:r>
            <a:r>
              <a:rPr lang="en-US" dirty="0">
                <a:solidFill>
                  <a:schemeClr val="accent3"/>
                </a:solidFill>
              </a:rPr>
              <a:t>detailed results with </a:t>
            </a:r>
            <a:r>
              <a:rPr lang="en-US" sz="2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sz="2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600" b="1" dirty="0">
              <a:solidFill>
                <a:srgbClr val="7030A0">
                  <a:alpha val="1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8"/>
            <a:endParaRPr lang="en-US" sz="12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muchImproved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oneByX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Operational(1, 4);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(“Product is 2”,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xByOne.multiply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Tests to Write</a:t>
            </a:r>
          </a:p>
        </p:txBody>
      </p:sp>
    </p:spTree>
    <p:extLst>
      <p:ext uri="{BB962C8B-B14F-4D97-AF65-F5344CB8AC3E}">
        <p14:creationId xmlns:p14="http://schemas.microsoft.com/office/powerpoint/2010/main" val="1518767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alpha val="10000"/>
                  </a:schemeClr>
                </a:solidFill>
              </a:rPr>
              <a:t>Get more </a:t>
            </a:r>
            <a:r>
              <a:rPr lang="en-US" dirty="0">
                <a:solidFill>
                  <a:schemeClr val="accent3">
                    <a:alpha val="10000"/>
                  </a:schemeClr>
                </a:solidFill>
              </a:rPr>
              <a:t>detailed results with </a:t>
            </a:r>
            <a:r>
              <a:rPr lang="en-US" sz="2600" b="1" dirty="0" err="1">
                <a:solidFill>
                  <a:srgbClr val="7030A0">
                    <a:alpha val="1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sz="2600" b="1" dirty="0">
                <a:solidFill>
                  <a:srgbClr val="7030A0">
                    <a:alpha val="1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8"/>
            <a:endParaRPr lang="en-US" sz="12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muchImproved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oneByX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Operational(1, 4);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(“Product is 2”,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xByOne.multiply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Tests to 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582643-0BE6-CF4A-AB12-A4F48FFEB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91056"/>
            <a:ext cx="5781392" cy="30067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35952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Key Concept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350"/>
            <a:ext cx="8686800" cy="4572000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Us</a:t>
            </a:r>
            <a:r>
              <a:rPr lang="en-US" sz="6000" dirty="0">
                <a:latin typeface="Corbel" charset="0"/>
                <a:ea typeface="Corbel" charset="0"/>
                <a:cs typeface="Corbel" charset="0"/>
              </a:rPr>
              <a:t>e</a:t>
            </a:r>
            <a:r>
              <a:rPr lang="en-US" sz="6000" b="1" dirty="0">
                <a:solidFill>
                  <a:srgbClr val="7030A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assertTrue</a:t>
            </a:r>
            <a:r>
              <a:rPr lang="en-US" sz="60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br>
              <a:rPr lang="en-US" sz="60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6000" dirty="0"/>
              <a:t>&amp; </a:t>
            </a:r>
            <a:r>
              <a:rPr lang="en-US" sz="60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assertFalse</a:t>
            </a:r>
            <a:r>
              <a:rPr lang="en-US" sz="60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6000" dirty="0">
                <a:solidFill>
                  <a:srgbClr val="7030A0"/>
                </a:solidFill>
              </a:rPr>
              <a:t> </a:t>
            </a:r>
            <a:r>
              <a:rPr lang="en-US" sz="7000" dirty="0"/>
              <a:t/>
            </a:r>
            <a:br>
              <a:rPr lang="en-US" sz="7000" dirty="0"/>
            </a:br>
            <a:r>
              <a:rPr lang="en-US" sz="7000" b="1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only for </a:t>
            </a:r>
            <a:r>
              <a:rPr lang="en-US" sz="7000" b="1" dirty="0" err="1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70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7000" b="1" dirty="0">
                <a:solidFill>
                  <a:schemeClr val="accent1"/>
                </a:solidFill>
              </a:rPr>
              <a:t>values &amp; properties</a:t>
            </a:r>
          </a:p>
        </p:txBody>
      </p:sp>
    </p:spTree>
    <p:extLst>
      <p:ext uri="{BB962C8B-B14F-4D97-AF65-F5344CB8AC3E}">
        <p14:creationId xmlns:p14="http://schemas.microsoft.com/office/powerpoint/2010/main" val="2258478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Must be certain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assert___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testing YOUR code</a:t>
            </a:r>
            <a:endParaRPr lang="en-US" sz="3200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8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whatAmITesting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(“Product is -2”,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             “Product is ” + (-2 * 1));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 </a:t>
            </a:r>
            <a:r>
              <a:rPr lang="en-US" dirty="0" err="1"/>
              <a:t>Gotchas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78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alpha val="10000"/>
                  </a:schemeClr>
                </a:solidFill>
              </a:rPr>
              <a:t>Must be certain </a:t>
            </a:r>
            <a:r>
              <a:rPr lang="en-US" sz="2400" b="1" dirty="0">
                <a:solidFill>
                  <a:srgbClr val="7030A0">
                    <a:alpha val="1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assert___</a:t>
            </a:r>
            <a:r>
              <a:rPr lang="en-US" dirty="0">
                <a:solidFill>
                  <a:srgbClr val="7030A0">
                    <a:alpha val="10000"/>
                  </a:srgbClr>
                </a:solidFill>
              </a:rPr>
              <a:t> </a:t>
            </a:r>
            <a:r>
              <a:rPr lang="en-US" dirty="0">
                <a:solidFill>
                  <a:schemeClr val="accent3">
                    <a:alpha val="10000"/>
                  </a:schemeClr>
                </a:solidFill>
              </a:rPr>
              <a:t>testing YOUR code</a:t>
            </a:r>
            <a:endParaRPr lang="en-US" sz="3200" b="1" dirty="0">
              <a:solidFill>
                <a:schemeClr val="accent3">
                  <a:alpha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8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whatAmITesting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(“Product is -2”,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             “Product is ” + (-2 * 1));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 </a:t>
            </a:r>
            <a:r>
              <a:rPr lang="en-US" dirty="0" err="1"/>
              <a:t>Gotchas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6ECDA76-3C98-F343-A96D-BCD79A50F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0" y="2286000"/>
            <a:ext cx="6781800" cy="2590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9204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alpha val="10000"/>
                  </a:schemeClr>
                </a:solidFill>
              </a:rPr>
              <a:t>Must be certain </a:t>
            </a:r>
            <a:r>
              <a:rPr lang="en-US" sz="2400" b="1" dirty="0">
                <a:solidFill>
                  <a:srgbClr val="7030A0">
                    <a:alpha val="1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assert___</a:t>
            </a:r>
            <a:r>
              <a:rPr lang="en-US" dirty="0">
                <a:solidFill>
                  <a:srgbClr val="7030A0">
                    <a:alpha val="10000"/>
                  </a:srgbClr>
                </a:solidFill>
              </a:rPr>
              <a:t> </a:t>
            </a:r>
            <a:r>
              <a:rPr lang="en-US" dirty="0">
                <a:solidFill>
                  <a:schemeClr val="accent3">
                    <a:alpha val="10000"/>
                  </a:schemeClr>
                </a:solidFill>
              </a:rPr>
              <a:t>testing YOUR code</a:t>
            </a:r>
            <a:endParaRPr lang="en-US" sz="3200" b="1" dirty="0">
              <a:solidFill>
                <a:schemeClr val="accent3">
                  <a:alpha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8"/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whatAmITesting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(“Product is -2”,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             “Product is ” + (-2 * 1));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 </a:t>
            </a:r>
            <a:r>
              <a:rPr lang="en-US" dirty="0" err="1"/>
              <a:t>Gotchas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64E0514-C950-AE42-AFE9-6E377B95F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8164994" cy="20107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2822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Code Works</a:t>
            </a:r>
          </a:p>
        </p:txBody>
      </p:sp>
      <p:pic>
        <p:nvPicPr>
          <p:cNvPr id="4" name="Content Placeholder 3" descr="PassiveAggressiveError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" b="857"/>
          <a:stretch/>
        </p:blipFill>
        <p:spPr>
          <a:xfrm>
            <a:off x="1319889" y="2057400"/>
            <a:ext cx="6528711" cy="1219200"/>
          </a:xfrm>
        </p:spPr>
      </p:pic>
      <p:pic>
        <p:nvPicPr>
          <p:cNvPr id="8" name="Picture 7" descr="TheEndOfTheWor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352800"/>
            <a:ext cx="4185695" cy="33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39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Will this pass?</a:t>
            </a:r>
            <a:endParaRPr lang="en-US" sz="3200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97480" lvl="8" indent="0">
              <a:buNone/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passingIsNotFailing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xByOne.sum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 </a:t>
            </a:r>
            <a:r>
              <a:rPr lang="en-US" dirty="0" err="1"/>
              <a:t>Gotchas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99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Will this pass?</a:t>
            </a:r>
            <a:endParaRPr lang="en-US" sz="3200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97480" lvl="8" indent="0">
              <a:buNone/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passingIsNotFailing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xByOne.sum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 </a:t>
            </a:r>
            <a:r>
              <a:rPr lang="en-US" dirty="0" err="1"/>
              <a:t>Gotchas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553565-ED3F-F44F-B16F-2F3162C2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" y="1676400"/>
            <a:ext cx="6949594" cy="31519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47689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Will this pass?</a:t>
            </a:r>
            <a:endParaRPr lang="en-US" sz="3200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97480" lvl="8" indent="0">
              <a:buNone/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passingIsNotFailing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xByOne.sum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 </a:t>
            </a:r>
            <a:r>
              <a:rPr lang="en-US" dirty="0" err="1"/>
              <a:t>Gotchas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93DCCB-DF6F-9E4D-98D1-D2B47FC7E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76400"/>
            <a:ext cx="426720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48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Key Concept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350"/>
            <a:ext cx="8686800" cy="4572000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b="1" dirty="0">
                <a:solidFill>
                  <a:schemeClr val="accent1"/>
                </a:solidFill>
              </a:rPr>
              <a:t>Every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@Test</a:t>
            </a:r>
            <a:r>
              <a:rPr lang="en-US" sz="6000" b="1" dirty="0">
                <a:solidFill>
                  <a:srgbClr val="7030A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7000" b="1" dirty="0">
                <a:solidFill>
                  <a:schemeClr val="accent1"/>
                </a:solidFill>
              </a:rPr>
              <a:t>method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should execute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0" b="1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AT LEAST 1</a:t>
            </a:r>
            <a:r>
              <a:rPr lang="en-US" sz="10000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60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assert_____()</a:t>
            </a:r>
            <a:endParaRPr lang="en-US" sz="7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3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Hardcode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assert___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expected value </a:t>
            </a:r>
            <a:r>
              <a:rPr lang="en-US" dirty="0"/>
              <a:t>if it is possible</a:t>
            </a:r>
            <a:br>
              <a:rPr lang="en-US" dirty="0"/>
            </a:br>
            <a:endParaRPr lang="en-US" dirty="0"/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shouldNotPassButDoesPass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(“Sum is ” + -2 + 1,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xByOne.sum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 Your Checks</a:t>
            </a:r>
          </a:p>
        </p:txBody>
      </p:sp>
    </p:spTree>
    <p:extLst>
      <p:ext uri="{BB962C8B-B14F-4D97-AF65-F5344CB8AC3E}">
        <p14:creationId xmlns:p14="http://schemas.microsoft.com/office/powerpoint/2010/main" val="930990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Hardcode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assert___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expected value </a:t>
            </a:r>
            <a:r>
              <a:rPr lang="en-US" dirty="0"/>
              <a:t>if it is possible</a:t>
            </a:r>
            <a:br>
              <a:rPr lang="en-US" dirty="0"/>
            </a:br>
            <a:endParaRPr lang="en-US" dirty="0"/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shouldNotPassButDoesPass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strike="dbl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“Sum is ” + -2 + 1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xByOne.sum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 Your Checks</a:t>
            </a:r>
          </a:p>
        </p:txBody>
      </p:sp>
    </p:spTree>
    <p:extLst>
      <p:ext uri="{BB962C8B-B14F-4D97-AF65-F5344CB8AC3E}">
        <p14:creationId xmlns:p14="http://schemas.microsoft.com/office/powerpoint/2010/main" val="2318958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Hardcode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assert___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expected value </a:t>
            </a:r>
            <a:r>
              <a:rPr lang="en-US" dirty="0"/>
              <a:t>if it is possible</a:t>
            </a:r>
            <a:br>
              <a:rPr lang="en-US" dirty="0"/>
            </a:br>
            <a:endParaRPr lang="en-US" dirty="0"/>
          </a:p>
          <a:p>
            <a:pPr marL="68263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@Test</a:t>
            </a:r>
            <a:br>
              <a:rPr lang="en-US" sz="2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nowFindsBug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Operational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Operational(-2, 1);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(“Sum is -1”,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xByOne.sum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());</a:t>
            </a:r>
            <a:br>
              <a:rPr lang="en-US" sz="2200" b="1" dirty="0">
                <a:latin typeface="Courier New" pitchFamily="49" charset="0"/>
                <a:cs typeface="Courier New" pitchFamily="49" charset="0"/>
              </a:rPr>
            </a:br>
            <a:r>
              <a:rPr lang="en-US" sz="22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 Your Checks</a:t>
            </a:r>
          </a:p>
        </p:txBody>
      </p:sp>
    </p:spTree>
    <p:extLst>
      <p:ext uri="{BB962C8B-B14F-4D97-AF65-F5344CB8AC3E}">
        <p14:creationId xmlns:p14="http://schemas.microsoft.com/office/powerpoint/2010/main" val="256413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Often make assumptions </a:t>
            </a:r>
            <a:r>
              <a:rPr lang="en-US" dirty="0"/>
              <a:t>when writing code</a:t>
            </a:r>
          </a:p>
          <a:p>
            <a:pPr lvl="1"/>
            <a:r>
              <a:rPr lang="en-US" dirty="0"/>
              <a:t>True writing code and </a:t>
            </a:r>
            <a:r>
              <a:rPr lang="en-US" dirty="0">
                <a:solidFill>
                  <a:schemeClr val="accent1"/>
                </a:solidFill>
              </a:rPr>
              <a:t>still true writing test cases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Passing ≠ correct</a:t>
            </a:r>
            <a:r>
              <a:rPr lang="en-US" dirty="0"/>
              <a:t>; could be no tests were run</a:t>
            </a:r>
          </a:p>
          <a:p>
            <a:pPr lvl="1"/>
            <a:r>
              <a:rPr lang="en-US" dirty="0"/>
              <a:t>May not check what you think; </a:t>
            </a:r>
            <a:r>
              <a:rPr lang="en-US" dirty="0">
                <a:solidFill>
                  <a:schemeClr val="accent1"/>
                </a:solidFill>
              </a:rPr>
              <a:t>care needed writing tests</a:t>
            </a:r>
          </a:p>
          <a:p>
            <a:r>
              <a:rPr lang="en-US" dirty="0"/>
              <a:t>Tests should be </a:t>
            </a:r>
            <a:r>
              <a:rPr lang="en-US" dirty="0">
                <a:solidFill>
                  <a:schemeClr val="accent3"/>
                </a:solidFill>
              </a:rPr>
              <a:t>written </a:t>
            </a:r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run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before coding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Tests must fail</a:t>
            </a:r>
            <a:r>
              <a:rPr lang="en-US" dirty="0"/>
              <a:t>,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since code has not yet been written!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Before wasting time, </a:t>
            </a:r>
            <a:r>
              <a:rPr lang="en-US" b="1" dirty="0">
                <a:solidFill>
                  <a:schemeClr val="accent3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always check assumptions</a:t>
            </a:r>
            <a:endParaRPr lang="en-US" dirty="0">
              <a:solidFill>
                <a:schemeClr val="accent3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Deadly</a:t>
            </a:r>
          </a:p>
        </p:txBody>
      </p:sp>
    </p:spTree>
    <p:extLst>
      <p:ext uri="{BB962C8B-B14F-4D97-AF65-F5344CB8AC3E}">
        <p14:creationId xmlns:p14="http://schemas.microsoft.com/office/powerpoint/2010/main" val="1678668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Often make assumptions </a:t>
            </a:r>
            <a:r>
              <a:rPr lang="en-US" dirty="0"/>
              <a:t>when writing code</a:t>
            </a:r>
          </a:p>
          <a:p>
            <a:pPr lvl="1"/>
            <a:r>
              <a:rPr lang="en-US" dirty="0"/>
              <a:t>True writing code and </a:t>
            </a:r>
            <a:r>
              <a:rPr lang="en-US" dirty="0">
                <a:solidFill>
                  <a:schemeClr val="accent1"/>
                </a:solidFill>
              </a:rPr>
              <a:t>still true writing test cases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Passing ≠ correct</a:t>
            </a:r>
            <a:r>
              <a:rPr lang="en-US" dirty="0"/>
              <a:t>; could be no tests were run</a:t>
            </a:r>
          </a:p>
          <a:p>
            <a:pPr lvl="1"/>
            <a:r>
              <a:rPr lang="en-US" dirty="0"/>
              <a:t>May not check what you think; </a:t>
            </a:r>
            <a:r>
              <a:rPr lang="en-US" dirty="0">
                <a:solidFill>
                  <a:schemeClr val="accent1"/>
                </a:solidFill>
              </a:rPr>
              <a:t>care needed writing tests</a:t>
            </a:r>
          </a:p>
          <a:p>
            <a:r>
              <a:rPr lang="en-US" dirty="0"/>
              <a:t>Tests should be </a:t>
            </a:r>
            <a:r>
              <a:rPr lang="en-US" dirty="0">
                <a:solidFill>
                  <a:schemeClr val="accent3"/>
                </a:solidFill>
              </a:rPr>
              <a:t>written </a:t>
            </a:r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run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before coding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Tests must fail</a:t>
            </a:r>
            <a:r>
              <a:rPr lang="en-US" dirty="0"/>
              <a:t>,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since code has not yet been written!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Before wasting time, </a:t>
            </a:r>
            <a:r>
              <a:rPr lang="en-US" b="1" dirty="0">
                <a:solidFill>
                  <a:schemeClr val="accent3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always check assumptions</a:t>
            </a:r>
            <a:endParaRPr lang="en-US" dirty="0">
              <a:solidFill>
                <a:schemeClr val="accent3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Deadly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C06315-7882-434B-AD13-75D8CF9C6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4" y="5638800"/>
            <a:ext cx="8126672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Test Efforts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tests with </a:t>
            </a:r>
            <a:r>
              <a:rPr lang="en-US" dirty="0">
                <a:solidFill>
                  <a:schemeClr val="accent3"/>
                </a:solidFill>
              </a:rPr>
              <a:t>detailed look at the algorithm</a:t>
            </a:r>
          </a:p>
          <a:p>
            <a:r>
              <a:rPr lang="en-US" dirty="0">
                <a:solidFill>
                  <a:schemeClr val="accent3"/>
                </a:solidFill>
              </a:rPr>
              <a:t>Test coverage discussed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often by people, but…</a:t>
            </a:r>
          </a:p>
          <a:p>
            <a:r>
              <a:rPr lang="en-US" dirty="0"/>
              <a:t>… coverage can be </a:t>
            </a:r>
            <a:r>
              <a:rPr lang="en-US" dirty="0">
                <a:solidFill>
                  <a:schemeClr val="accent3"/>
                </a:solidFill>
              </a:rPr>
              <a:t>measured many ways</a:t>
            </a:r>
          </a:p>
          <a:p>
            <a:pPr lvl="1">
              <a:buNone/>
            </a:pPr>
            <a:r>
              <a:rPr lang="en-US" b="1" dirty="0">
                <a:solidFill>
                  <a:schemeClr val="accent1"/>
                </a:solidFill>
              </a:rPr>
              <a:t>Statement coverage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Run each statemen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 </a:t>
            </a:r>
            <a:r>
              <a:rPr lang="en-US" dirty="0"/>
              <a:t>at least once</a:t>
            </a:r>
          </a:p>
          <a:p>
            <a:pPr lvl="1"/>
            <a:endParaRPr lang="en-US" dirty="0"/>
          </a:p>
          <a:p>
            <a:pPr lvl="1">
              <a:buNone/>
            </a:pPr>
            <a:r>
              <a:rPr lang="en-US" b="1" dirty="0">
                <a:solidFill>
                  <a:schemeClr val="accent1"/>
                </a:solidFill>
              </a:rPr>
              <a:t>Branch coverage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Run each branch </a:t>
            </a:r>
            <a:r>
              <a:rPr lang="en-US" dirty="0"/>
              <a:t>at least once</a:t>
            </a:r>
          </a:p>
          <a:p>
            <a:pPr lvl="1"/>
            <a:endParaRPr lang="en-US" dirty="0"/>
          </a:p>
          <a:p>
            <a:pPr lvl="1">
              <a:buNone/>
            </a:pPr>
            <a:r>
              <a:rPr lang="en-US" b="1" dirty="0">
                <a:solidFill>
                  <a:schemeClr val="accent1"/>
                </a:solidFill>
              </a:rPr>
              <a:t>Path coverage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Run each possible branch combination </a:t>
            </a:r>
            <a:r>
              <a:rPr lang="en-US" dirty="0"/>
              <a:t>at least once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-723106" y="4914900"/>
            <a:ext cx="3276600" cy="1588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4038600"/>
            <a:ext cx="461665" cy="159595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Detail Increases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buNone/>
            </a:pPr>
            <a:r>
              <a:rPr lang="en-US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What is correct?</a:t>
            </a:r>
          </a:p>
          <a:p>
            <a:pPr algn="ctr">
              <a:buNone/>
            </a:pPr>
            <a:endParaRPr lang="en-US" sz="4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>
              <a:buNone/>
            </a:pPr>
            <a:r>
              <a:rPr lang="en-US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Who gets to decide?</a:t>
            </a:r>
          </a:p>
          <a:p>
            <a:pPr algn="ctr">
              <a:buNone/>
            </a:pPr>
            <a:endParaRPr lang="en-US" sz="4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>
              <a:buNone/>
            </a:pPr>
            <a:r>
              <a:rPr lang="en-US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How do they know?</a:t>
            </a:r>
          </a:p>
          <a:p>
            <a:pPr algn="ctr">
              <a:buNone/>
            </a:pPr>
            <a:endParaRPr lang="en-US" sz="4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>
              <a:buNone/>
            </a:pPr>
            <a:r>
              <a:rPr lang="en-US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How To Document It Works?</a:t>
            </a:r>
          </a:p>
        </p:txBody>
      </p:sp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Testing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Coverage Measures </a:t>
            </a:r>
          </a:p>
        </p:txBody>
      </p:sp>
      <p:sp>
        <p:nvSpPr>
          <p:cNvPr id="191492" name="Rectangle 4"/>
          <p:cNvSpPr>
            <a:spLocks noChangeArrowheads="1"/>
          </p:cNvSpPr>
          <p:nvPr/>
        </p:nvSpPr>
        <p:spPr bwMode="auto">
          <a:xfrm>
            <a:off x="1752600" y="2590800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auto">
          <a:xfrm>
            <a:off x="2667000" y="1676400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/>
              <a:t>2</a:t>
            </a:r>
          </a:p>
        </p:txBody>
      </p:sp>
      <p:sp>
        <p:nvSpPr>
          <p:cNvPr id="191494" name="Rectangle 6"/>
          <p:cNvSpPr>
            <a:spLocks noChangeArrowheads="1"/>
          </p:cNvSpPr>
          <p:nvPr/>
        </p:nvSpPr>
        <p:spPr bwMode="auto">
          <a:xfrm>
            <a:off x="3505200" y="2590800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91495" name="Rectangle 7"/>
          <p:cNvSpPr>
            <a:spLocks noChangeArrowheads="1"/>
          </p:cNvSpPr>
          <p:nvPr/>
        </p:nvSpPr>
        <p:spPr bwMode="auto">
          <a:xfrm>
            <a:off x="5257800" y="2590800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/>
              <a:t>5</a:t>
            </a:r>
          </a:p>
        </p:txBody>
      </p:sp>
      <p:sp>
        <p:nvSpPr>
          <p:cNvPr id="191496" name="Rectangle 8"/>
          <p:cNvSpPr>
            <a:spLocks noChangeArrowheads="1"/>
          </p:cNvSpPr>
          <p:nvPr/>
        </p:nvSpPr>
        <p:spPr bwMode="auto">
          <a:xfrm>
            <a:off x="4419600" y="1676400"/>
            <a:ext cx="838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/>
              <a:t>4</a:t>
            </a:r>
          </a:p>
        </p:txBody>
      </p:sp>
      <p:sp>
        <p:nvSpPr>
          <p:cNvPr id="191497" name="Line 9"/>
          <p:cNvSpPr>
            <a:spLocks noChangeShapeType="1"/>
          </p:cNvSpPr>
          <p:nvPr/>
        </p:nvSpPr>
        <p:spPr bwMode="auto">
          <a:xfrm>
            <a:off x="1066800" y="28956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498" name="Line 10"/>
          <p:cNvSpPr>
            <a:spLocks noChangeShapeType="1"/>
          </p:cNvSpPr>
          <p:nvPr/>
        </p:nvSpPr>
        <p:spPr bwMode="auto">
          <a:xfrm flipV="1">
            <a:off x="2209800" y="2286000"/>
            <a:ext cx="6096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499" name="Line 11"/>
          <p:cNvSpPr>
            <a:spLocks noChangeShapeType="1"/>
          </p:cNvSpPr>
          <p:nvPr/>
        </p:nvSpPr>
        <p:spPr bwMode="auto">
          <a:xfrm>
            <a:off x="3352800" y="22860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00" name="Line 12"/>
          <p:cNvSpPr>
            <a:spLocks noChangeShapeType="1"/>
          </p:cNvSpPr>
          <p:nvPr/>
        </p:nvSpPr>
        <p:spPr bwMode="auto">
          <a:xfrm flipV="1">
            <a:off x="4114800" y="22860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01" name="Line 13"/>
          <p:cNvSpPr>
            <a:spLocks noChangeShapeType="1"/>
          </p:cNvSpPr>
          <p:nvPr/>
        </p:nvSpPr>
        <p:spPr bwMode="auto">
          <a:xfrm>
            <a:off x="5029200" y="2286000"/>
            <a:ext cx="533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02" name="Line 14"/>
          <p:cNvSpPr>
            <a:spLocks noChangeShapeType="1"/>
          </p:cNvSpPr>
          <p:nvPr/>
        </p:nvSpPr>
        <p:spPr bwMode="auto">
          <a:xfrm>
            <a:off x="2590800" y="28956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03" name="Line 15"/>
          <p:cNvSpPr>
            <a:spLocks noChangeShapeType="1"/>
          </p:cNvSpPr>
          <p:nvPr/>
        </p:nvSpPr>
        <p:spPr bwMode="auto">
          <a:xfrm>
            <a:off x="4343400" y="28956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04" name="Line 16"/>
          <p:cNvSpPr>
            <a:spLocks noChangeShapeType="1"/>
          </p:cNvSpPr>
          <p:nvPr/>
        </p:nvSpPr>
        <p:spPr bwMode="auto">
          <a:xfrm>
            <a:off x="6096000" y="28956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66800" y="3276600"/>
          <a:ext cx="6019800" cy="3185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3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36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4783">
                <a:tc>
                  <a:txBody>
                    <a:bodyPr/>
                    <a:lstStyle/>
                    <a:p>
                      <a:pPr algn="r"/>
                      <a:r>
                        <a:rPr lang="en-US" sz="2900" b="1" dirty="0">
                          <a:latin typeface="+mn-lt"/>
                        </a:rPr>
                        <a:t>All Statements:</a:t>
                      </a:r>
                      <a:endParaRPr lang="en-US" sz="2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solidFill>
                            <a:schemeClr val="accent4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1, 2, 3, 4, 5</a:t>
                      </a:r>
                      <a:endParaRPr lang="en-US" sz="27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4746">
                <a:tc>
                  <a:txBody>
                    <a:bodyPr/>
                    <a:lstStyle/>
                    <a:p>
                      <a:pPr algn="r"/>
                      <a:r>
                        <a:rPr lang="en-US" sz="2900" b="1" dirty="0">
                          <a:latin typeface="+mn-lt"/>
                        </a:rPr>
                        <a:t>All Branches:</a:t>
                      </a:r>
                      <a:endParaRPr lang="en-US" sz="2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solidFill>
                            <a:schemeClr val="accent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1, 2, 3, 4, 5</a:t>
                      </a:r>
                      <a:r>
                        <a:rPr lang="en-US" sz="2700" b="1" dirty="0">
                          <a:solidFill>
                            <a:schemeClr val="accent4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/>
                      </a:r>
                      <a:br>
                        <a:rPr lang="en-US" sz="2700" b="1" dirty="0">
                          <a:solidFill>
                            <a:schemeClr val="accent4"/>
                          </a:solidFill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700" b="1" dirty="0">
                          <a:solidFill>
                            <a:srgbClr val="FF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1, 3,</a:t>
                      </a:r>
                      <a:r>
                        <a:rPr lang="en-US" sz="2700" b="1" baseline="0" dirty="0">
                          <a:solidFill>
                            <a:srgbClr val="FF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5</a:t>
                      </a:r>
                      <a:endParaRPr lang="en-US" sz="2700" b="1" dirty="0">
                        <a:solidFill>
                          <a:srgbClr val="FF00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24671">
                <a:tc>
                  <a:txBody>
                    <a:bodyPr/>
                    <a:lstStyle/>
                    <a:p>
                      <a:pPr algn="r"/>
                      <a:r>
                        <a:rPr lang="en-US" sz="2900" b="1" dirty="0"/>
                        <a:t>All Paths: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1, 2, 3, 4, 5</a:t>
                      </a:r>
                      <a:r>
                        <a:rPr lang="en-US" sz="2700" b="1" dirty="0">
                          <a:latin typeface="Courier New" pitchFamily="49" charset="0"/>
                          <a:cs typeface="Courier New" pitchFamily="49" charset="0"/>
                        </a:rPr>
                        <a:t/>
                      </a:r>
                      <a:br>
                        <a:rPr lang="en-US" sz="2700" b="1" dirty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7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1, 2, 3, 5</a:t>
                      </a:r>
                      <a:r>
                        <a:rPr lang="en-US" sz="2700" b="1" dirty="0">
                          <a:latin typeface="Courier New" pitchFamily="49" charset="0"/>
                          <a:cs typeface="Courier New" pitchFamily="49" charset="0"/>
                        </a:rPr>
                        <a:t/>
                      </a:r>
                      <a:br>
                        <a:rPr lang="en-US" sz="2700" b="1" dirty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700" b="1" dirty="0">
                          <a:solidFill>
                            <a:schemeClr val="accent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1, 3, 4, 5</a:t>
                      </a:r>
                      <a:br>
                        <a:rPr lang="en-US" sz="2700" b="1" dirty="0">
                          <a:solidFill>
                            <a:schemeClr val="accent1"/>
                          </a:solidFill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700" b="1" dirty="0">
                          <a:solidFill>
                            <a:schemeClr val="accent5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1, 3, 5</a:t>
                      </a:r>
                      <a:endParaRPr lang="en-US" sz="2700" b="1" dirty="0">
                        <a:solidFill>
                          <a:schemeClr val="accent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75A8D"/>
                                      </p:to>
                                    </p:animClr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75A8D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75A8D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75A8D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1915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1915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7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2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2" grpId="0" animBg="1"/>
      <p:bldP spid="191492" grpId="1" animBg="1"/>
      <p:bldP spid="191492" grpId="2" animBg="1"/>
      <p:bldP spid="191493" grpId="0" animBg="1"/>
      <p:bldP spid="191493" grpId="1" animBg="1"/>
      <p:bldP spid="191494" grpId="0" animBg="1"/>
      <p:bldP spid="191494" grpId="1" animBg="1"/>
      <p:bldP spid="191494" grpId="2" animBg="1"/>
      <p:bldP spid="191495" grpId="0" animBg="1"/>
      <p:bldP spid="191495" grpId="1" animBg="1"/>
      <p:bldP spid="191495" grpId="2" animBg="1"/>
      <p:bldP spid="19149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effectLst/>
              </a:rPr>
              <a:t>Cannot prove </a:t>
            </a:r>
            <a:r>
              <a:rPr lang="en-US" dirty="0">
                <a:effectLst/>
              </a:rPr>
              <a:t>there are no bugs</a:t>
            </a:r>
          </a:p>
          <a:p>
            <a:pPr lvl="1"/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Tests</a:t>
            </a:r>
          </a:p>
        </p:txBody>
      </p:sp>
    </p:spTree>
    <p:extLst>
      <p:ext uri="{BB962C8B-B14F-4D97-AF65-F5344CB8AC3E}">
        <p14:creationId xmlns:p14="http://schemas.microsoft.com/office/powerpoint/2010/main" val="3822884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Cannot prove </a:t>
            </a:r>
            <a:r>
              <a:rPr lang="en-US" dirty="0"/>
              <a:t>there are no bugs</a:t>
            </a:r>
          </a:p>
          <a:p>
            <a:pPr lvl="1"/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43200"/>
            <a:ext cx="3028950" cy="40386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572000" y="2895600"/>
            <a:ext cx="4419600" cy="2667000"/>
          </a:xfrm>
          <a:prstGeom prst="wedgeRoundRectCallout">
            <a:avLst>
              <a:gd name="adj1" fmla="val -82727"/>
              <a:gd name="adj2" fmla="val 19213"/>
              <a:gd name="adj3" fmla="val 16667"/>
            </a:avLst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D9D9D9"/>
                </a:solidFill>
              </a:rPr>
              <a:t>Testing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shows the presence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</a:t>
            </a:r>
            <a:r>
              <a:rPr lang="en-US" sz="36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br>
              <a:rPr lang="en-US" sz="36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not the absence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D9D9D9"/>
                </a:solidFill>
              </a:rPr>
              <a:t>of bugs </a:t>
            </a:r>
          </a:p>
        </p:txBody>
      </p:sp>
    </p:spTree>
    <p:extLst>
      <p:ext uri="{BB962C8B-B14F-4D97-AF65-F5344CB8AC3E}">
        <p14:creationId xmlns:p14="http://schemas.microsoft.com/office/powerpoint/2010/main" val="347007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Cannot prove </a:t>
            </a:r>
            <a:r>
              <a:rPr lang="en-US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no bugs</a:t>
            </a:r>
          </a:p>
          <a:p>
            <a:pPr lvl="1"/>
            <a:r>
              <a:rPr lang="en-US" dirty="0"/>
              <a:t>Can only show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no bugs exist </a:t>
            </a:r>
            <a:r>
              <a:rPr lang="en-US" b="1" i="1" dirty="0">
                <a:solidFill>
                  <a:schemeClr val="accent1"/>
                </a:solidFill>
              </a:rPr>
              <a:t>on those tests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91F6ADF-07D1-BA4B-8AA0-3B490F5614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43200"/>
            <a:ext cx="3028950" cy="40386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xmlns="" id="{E626C440-CBDC-6343-B8C1-1A3131F742C9}"/>
              </a:ext>
            </a:extLst>
          </p:cNvPr>
          <p:cNvSpPr/>
          <p:nvPr/>
        </p:nvSpPr>
        <p:spPr>
          <a:xfrm>
            <a:off x="4572000" y="2895600"/>
            <a:ext cx="4419600" cy="2667000"/>
          </a:xfrm>
          <a:prstGeom prst="wedgeRoundRectCallout">
            <a:avLst>
              <a:gd name="adj1" fmla="val -82727"/>
              <a:gd name="adj2" fmla="val 19213"/>
              <a:gd name="adj3" fmla="val 16667"/>
            </a:avLst>
          </a:prstGeom>
          <a:solidFill>
            <a:schemeClr val="accent1">
              <a:lumMod val="75000"/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D9D9D9">
                    <a:alpha val="70000"/>
                  </a:srgbClr>
                </a:solidFill>
              </a:rPr>
              <a:t>Testing</a:t>
            </a:r>
            <a:r>
              <a:rPr lang="en-US" sz="3600" dirty="0">
                <a:solidFill>
                  <a:srgbClr val="D9D9D9">
                    <a:alpha val="20000"/>
                  </a:srgbClr>
                </a:solidFill>
              </a:rPr>
              <a:t>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b="1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shows the presence</a:t>
            </a:r>
            <a:r>
              <a:rPr lang="en-US" sz="3600" dirty="0">
                <a:solidFill>
                  <a:schemeClr val="bg1">
                    <a:lumMod val="85000"/>
                    <a:alpha val="2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</a:t>
            </a:r>
            <a:r>
              <a:rPr lang="en-US" sz="36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br>
              <a:rPr lang="en-US" sz="36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dirty="0">
                <a:solidFill>
                  <a:schemeClr val="accent3">
                    <a:lumMod val="40000"/>
                    <a:lumOff val="60000"/>
                    <a:alpha val="7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not the absence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D9D9D9">
                    <a:alpha val="20000"/>
                  </a:srgbClr>
                </a:solidFill>
              </a:rPr>
              <a:t>of bugs </a:t>
            </a:r>
          </a:p>
        </p:txBody>
      </p:sp>
    </p:spTree>
    <p:extLst>
      <p:ext uri="{BB962C8B-B14F-4D97-AF65-F5344CB8AC3E}">
        <p14:creationId xmlns:p14="http://schemas.microsoft.com/office/powerpoint/2010/main" val="433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20% of code </a:t>
            </a:r>
            <a:r>
              <a:rPr lang="en-US" dirty="0"/>
              <a:t>has </a:t>
            </a:r>
            <a:r>
              <a:rPr lang="en-US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 of bugs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 &amp; Why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20% of code </a:t>
            </a:r>
            <a:r>
              <a:rPr lang="en-US" dirty="0"/>
              <a:t>has </a:t>
            </a:r>
            <a:r>
              <a:rPr lang="en-US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 of bugs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Modules </a:t>
            </a:r>
            <a:r>
              <a:rPr lang="en-US" dirty="0">
                <a:solidFill>
                  <a:schemeClr val="accent1"/>
                </a:solidFill>
              </a:rPr>
              <a:t>that are most complex</a:t>
            </a:r>
            <a:r>
              <a:rPr lang="en-US" dirty="0"/>
              <a:t>, intricate, or detailed</a:t>
            </a:r>
          </a:p>
          <a:p>
            <a:pPr lvl="1"/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 algn="ctr">
              <a:buNone/>
            </a:pPr>
            <a:r>
              <a:rPr lang="en-US" sz="2900" dirty="0">
                <a:solidFill>
                  <a:srgbClr val="FF0000"/>
                </a:solidFill>
              </a:rPr>
              <a:t>versus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 &amp; Why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16" y="4219575"/>
            <a:ext cx="3046284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83119"/>
            <a:ext cx="1981200" cy="2670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20% of code </a:t>
            </a:r>
            <a:r>
              <a:rPr lang="en-US" dirty="0"/>
              <a:t>has </a:t>
            </a:r>
            <a:r>
              <a:rPr lang="en-US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 of bugs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Modules </a:t>
            </a:r>
            <a:r>
              <a:rPr lang="en-US" dirty="0">
                <a:solidFill>
                  <a:schemeClr val="accent1"/>
                </a:solidFill>
              </a:rPr>
              <a:t>that are most complex</a:t>
            </a:r>
            <a:r>
              <a:rPr lang="en-US" dirty="0"/>
              <a:t>, intricate, or detailed</a:t>
            </a:r>
          </a:p>
          <a:p>
            <a:pPr lvl="1"/>
            <a:r>
              <a:rPr lang="en-US" dirty="0"/>
              <a:t>Locations where </a:t>
            </a:r>
            <a:r>
              <a:rPr lang="en-US" dirty="0">
                <a:solidFill>
                  <a:schemeClr val="accent1"/>
                </a:solidFill>
              </a:rPr>
              <a:t>expectations of data might differ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 algn="ctr">
              <a:buNone/>
            </a:pPr>
            <a:r>
              <a:rPr lang="en-US" sz="2900" dirty="0">
                <a:solidFill>
                  <a:srgbClr val="FF0000"/>
                </a:solidFill>
              </a:rPr>
              <a:t>versus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 &amp; Why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16" y="4219575"/>
            <a:ext cx="3046284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12914"/>
            <a:ext cx="3124200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20% of code </a:t>
            </a:r>
            <a:r>
              <a:rPr lang="en-US" dirty="0"/>
              <a:t>has </a:t>
            </a:r>
            <a:r>
              <a:rPr lang="en-US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 of bugs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Modules </a:t>
            </a:r>
            <a:r>
              <a:rPr lang="en-US" dirty="0">
                <a:solidFill>
                  <a:schemeClr val="accent1"/>
                </a:solidFill>
              </a:rPr>
              <a:t>that are most complex</a:t>
            </a:r>
            <a:r>
              <a:rPr lang="en-US" dirty="0"/>
              <a:t>, intricate, or detailed</a:t>
            </a:r>
          </a:p>
          <a:p>
            <a:pPr lvl="1"/>
            <a:r>
              <a:rPr lang="en-US" dirty="0"/>
              <a:t>Locations where </a:t>
            </a:r>
            <a:r>
              <a:rPr lang="en-US" dirty="0">
                <a:solidFill>
                  <a:schemeClr val="accent1"/>
                </a:solidFill>
              </a:rPr>
              <a:t>expectations of data might differ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Code in transition</a:t>
            </a:r>
            <a:r>
              <a:rPr lang="en-US" dirty="0"/>
              <a:t>: frequently changed modules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 &amp; Why</a:t>
            </a:r>
          </a:p>
        </p:txBody>
      </p:sp>
      <p:pic>
        <p:nvPicPr>
          <p:cNvPr id="7" name="Picture 6" descr="CupHolder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683000"/>
            <a:ext cx="2209800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20% of code </a:t>
            </a:r>
            <a:r>
              <a:rPr lang="en-US" dirty="0"/>
              <a:t>has </a:t>
            </a:r>
            <a:r>
              <a:rPr lang="en-US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 of bugs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Modules </a:t>
            </a:r>
            <a:r>
              <a:rPr lang="en-US" dirty="0">
                <a:solidFill>
                  <a:schemeClr val="accent1"/>
                </a:solidFill>
              </a:rPr>
              <a:t>that are most complex</a:t>
            </a:r>
            <a:r>
              <a:rPr lang="en-US" dirty="0"/>
              <a:t>, intricate, or detailed</a:t>
            </a:r>
          </a:p>
          <a:p>
            <a:pPr lvl="1"/>
            <a:r>
              <a:rPr lang="en-US" dirty="0"/>
              <a:t>Locations where </a:t>
            </a:r>
            <a:r>
              <a:rPr lang="en-US" dirty="0">
                <a:solidFill>
                  <a:schemeClr val="accent1"/>
                </a:solidFill>
              </a:rPr>
              <a:t>expectations of data might differ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Code in transition</a:t>
            </a:r>
            <a:r>
              <a:rPr lang="en-US" dirty="0"/>
              <a:t>: frequently changed modules</a:t>
            </a:r>
          </a:p>
          <a:p>
            <a:pPr lvl="1"/>
            <a:r>
              <a:rPr lang="en-US" dirty="0"/>
              <a:t>Any place where </a:t>
            </a:r>
            <a:r>
              <a:rPr lang="en-US" dirty="0">
                <a:solidFill>
                  <a:schemeClr val="accent1"/>
                </a:solidFill>
              </a:rPr>
              <a:t>program requires user input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 &amp; Why</a:t>
            </a:r>
          </a:p>
        </p:txBody>
      </p:sp>
      <p:pic>
        <p:nvPicPr>
          <p:cNvPr id="8" name="Picture 7" descr="ValidateInpu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4038599"/>
            <a:ext cx="2286000" cy="257907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Go from this…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Gain?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5"/>
          <a:stretch>
            <a:fillRect/>
          </a:stretch>
        </p:blipFill>
        <p:spPr>
          <a:xfrm>
            <a:off x="685800" y="2286000"/>
            <a:ext cx="3048000" cy="4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3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591056"/>
            <a:ext cx="8153400" cy="5120640"/>
          </a:xfrm>
        </p:spPr>
        <p:txBody>
          <a:bodyPr>
            <a:normAutofit fontScale="925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buNone/>
            </a:pPr>
            <a:r>
              <a:rPr lang="en-US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What is correct?</a:t>
            </a:r>
          </a:p>
          <a:p>
            <a:pPr algn="ctr">
              <a:buNone/>
            </a:pPr>
            <a:endParaRPr lang="en-US" sz="4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>
              <a:buNone/>
            </a:pPr>
            <a:endParaRPr lang="en-US" sz="4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>
              <a:buNone/>
            </a:pPr>
            <a:endParaRPr lang="en-US" sz="4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>
              <a:buNone/>
            </a:pPr>
            <a:endParaRPr lang="en-US" sz="4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>
              <a:buNone/>
            </a:pPr>
            <a:endParaRPr lang="en-US" sz="4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>
              <a:buNone/>
            </a:pPr>
            <a:r>
              <a:rPr lang="en-US" sz="4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How To Document It Works?</a:t>
            </a:r>
          </a:p>
        </p:txBody>
      </p:sp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5BE478D-DB6D-AA48-9805-AAF96D0BB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0"/>
            <a:ext cx="3352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7951"/>
      </p:ext>
    </p:extLst>
  </p:cSld>
  <p:clrMapOvr>
    <a:masterClrMapping/>
  </p:clrMapOvr>
  <p:transition xmlns:p14="http://schemas.microsoft.com/office/powerpoint/2010/main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Gain?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rgbClr val="C32D2E"/>
                </a:solidFill>
              </a:rPr>
              <a:t>Go from this…	</a:t>
            </a: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C32D2E"/>
                </a:solidFill>
              </a:rPr>
              <a:t>… to this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5"/>
          <a:stretch>
            <a:fillRect/>
          </a:stretch>
        </p:blipFill>
        <p:spPr>
          <a:xfrm>
            <a:off x="685800" y="2286000"/>
            <a:ext cx="3048000" cy="4112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860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3144"/>
      </p:ext>
    </p:extLst>
  </p:cSld>
  <p:clrMapOvr>
    <a:masterClrMapping/>
  </p:clrMapOvr>
  <p:transition xmlns:p14="http://schemas.microsoft.com/office/powerpoint/2010/main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rstrangelov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7" r="-542"/>
          <a:stretch>
            <a:fillRect/>
          </a:stretch>
        </p:blipFill>
        <p:spPr>
          <a:xfrm>
            <a:off x="1066800" y="94487"/>
            <a:ext cx="7391400" cy="5843554"/>
          </a:xfrm>
          <a:prstGeom prst="rect">
            <a:avLst/>
          </a:prstGeom>
        </p:spPr>
      </p:pic>
      <p:sp>
        <p:nvSpPr>
          <p:cNvPr id="5123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 Learned to Stop Worrying &amp; Love the 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8864" y="103632"/>
            <a:ext cx="5073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Picture Courtesy of: Prof. Sarah Ford, M.A. (a.k.a. Mrs. Matthew Hertz)</a:t>
            </a:r>
          </a:p>
        </p:txBody>
      </p:sp>
    </p:spTree>
    <p:extLst>
      <p:ext uri="{BB962C8B-B14F-4D97-AF65-F5344CB8AC3E}">
        <p14:creationId xmlns:p14="http://schemas.microsoft.com/office/powerpoint/2010/main" val="2595156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Cannot prove </a:t>
            </a:r>
            <a:r>
              <a:rPr lang="en-US" sz="40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no bugs</a:t>
            </a:r>
          </a:p>
          <a:p>
            <a:pPr lvl="1"/>
            <a:r>
              <a:rPr lang="en-US" dirty="0"/>
              <a:t>Can only show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no bugs exist </a:t>
            </a:r>
            <a:r>
              <a:rPr lang="en-US" b="1" i="1" dirty="0">
                <a:solidFill>
                  <a:schemeClr val="accent1"/>
                </a:solidFill>
              </a:rPr>
              <a:t>on those tests</a:t>
            </a:r>
          </a:p>
          <a:p>
            <a:pPr lvl="1"/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43200"/>
            <a:ext cx="3028950" cy="40386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572000" y="2895600"/>
            <a:ext cx="4419600" cy="2667000"/>
          </a:xfrm>
          <a:prstGeom prst="wedgeRoundRectCallout">
            <a:avLst>
              <a:gd name="adj1" fmla="val -82727"/>
              <a:gd name="adj2" fmla="val 19213"/>
              <a:gd name="adj3" fmla="val 16667"/>
            </a:avLst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D9D9D9"/>
                </a:solidFill>
              </a:rPr>
              <a:t>Testing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shows the presence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</a:t>
            </a:r>
            <a:r>
              <a:rPr lang="en-US" sz="36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br>
              <a:rPr lang="en-US" sz="36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not the absence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>
                <a:solidFill>
                  <a:srgbClr val="D9D9D9"/>
                </a:solidFill>
              </a:rPr>
              <a:t>of bugs </a:t>
            </a:r>
          </a:p>
        </p:txBody>
      </p:sp>
    </p:spTree>
    <p:extLst>
      <p:ext uri="{BB962C8B-B14F-4D97-AF65-F5344CB8AC3E}">
        <p14:creationId xmlns:p14="http://schemas.microsoft.com/office/powerpoint/2010/main" val="4188299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20% of code </a:t>
            </a:r>
            <a:r>
              <a:rPr lang="en-US" dirty="0"/>
              <a:t>has </a:t>
            </a:r>
            <a:r>
              <a:rPr lang="en-US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 of bugs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Modules that are most complex</a:t>
            </a:r>
            <a:r>
              <a:rPr lang="en-US" dirty="0"/>
              <a:t>, intricate, or detailed</a:t>
            </a:r>
          </a:p>
          <a:p>
            <a:pPr lvl="1"/>
            <a:r>
              <a:rPr lang="en-US" dirty="0"/>
              <a:t>Locations where </a:t>
            </a:r>
            <a:r>
              <a:rPr lang="en-US" dirty="0">
                <a:solidFill>
                  <a:schemeClr val="accent1"/>
                </a:solidFill>
              </a:rPr>
              <a:t>expectations of data might differ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Code in transition</a:t>
            </a:r>
            <a:r>
              <a:rPr lang="en-US" dirty="0"/>
              <a:t>: frequently changed modules</a:t>
            </a:r>
          </a:p>
          <a:p>
            <a:pPr lvl="1"/>
            <a:r>
              <a:rPr lang="en-US" dirty="0"/>
              <a:t>Any place where </a:t>
            </a:r>
            <a:r>
              <a:rPr lang="en-US" dirty="0">
                <a:solidFill>
                  <a:schemeClr val="accent1"/>
                </a:solidFill>
              </a:rPr>
              <a:t>program requires user input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Focus testing efforts </a:t>
            </a:r>
            <a:r>
              <a:rPr lang="en-US" dirty="0"/>
              <a:t>to concentrate on these bugs</a:t>
            </a:r>
          </a:p>
          <a:p>
            <a:pPr lvl="1"/>
            <a:r>
              <a:rPr lang="en-US" dirty="0"/>
              <a:t>Tests (&amp; testing) expensive &amp; </a:t>
            </a:r>
            <a:r>
              <a:rPr lang="en-US" dirty="0">
                <a:solidFill>
                  <a:schemeClr val="accent1"/>
                </a:solidFill>
              </a:rPr>
              <a:t>simpler tools for easy code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Automation key</a:t>
            </a:r>
            <a:r>
              <a:rPr lang="en-US" dirty="0"/>
              <a:t>, since errors often occur at join points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 &amp; Why</a:t>
            </a:r>
          </a:p>
        </p:txBody>
      </p:sp>
    </p:spTree>
    <p:extLst>
      <p:ext uri="{BB962C8B-B14F-4D97-AF65-F5344CB8AC3E}">
        <p14:creationId xmlns:p14="http://schemas.microsoft.com/office/powerpoint/2010/main" val="2441093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Assume the worst</a:t>
            </a:r>
            <a:r>
              <a:rPr lang="en-US" sz="6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US" sz="6800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800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800" b="1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Focus testing on</a:t>
            </a:r>
            <a:r>
              <a:rPr lang="en-US" sz="6800" b="1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/>
            </a:r>
            <a:br>
              <a:rPr lang="en-US" sz="6800" b="1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unlikely </a:t>
            </a:r>
            <a:br>
              <a:rPr lang="en-US" sz="8000" b="1" dirty="0">
                <a:solidFill>
                  <a:schemeClr val="accent6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</a:b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situations</a:t>
            </a:r>
            <a:endParaRPr lang="en-US" sz="8000" b="1" dirty="0">
              <a:solidFill>
                <a:srgbClr val="7030A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Key Concept #4</a:t>
            </a:r>
          </a:p>
        </p:txBody>
      </p:sp>
    </p:spTree>
    <p:extLst>
      <p:ext uri="{BB962C8B-B14F-4D97-AF65-F5344CB8AC3E}">
        <p14:creationId xmlns:p14="http://schemas.microsoft.com/office/powerpoint/2010/main" val="2103656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/>
              <a:t>Two tests to consider </a:t>
            </a:r>
            <a:r>
              <a:rPr lang="en-US" dirty="0">
                <a:solidFill>
                  <a:schemeClr val="accent3"/>
                </a:solidFill>
              </a:rPr>
              <a:t>when input is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Provide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>
                <a:solidFill>
                  <a:schemeClr val="accent1"/>
                </a:solidFill>
              </a:rPr>
              <a:t> as input </a:t>
            </a:r>
            <a:r>
              <a:rPr lang="en-US" dirty="0"/>
              <a:t>since that often leads to crashes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probably unlikely, so </a:t>
            </a:r>
            <a:r>
              <a:rPr lang="en-US" dirty="0">
                <a:solidFill>
                  <a:schemeClr val="accent1"/>
                </a:solidFill>
              </a:rPr>
              <a:t>also check with real instance</a:t>
            </a:r>
          </a:p>
          <a:p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solidFill>
                  <a:schemeClr val="accent3"/>
                </a:solidFill>
              </a:rPr>
              <a:t>s &amp;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>
                <a:solidFill>
                  <a:schemeClr val="accent3"/>
                </a:solidFill>
              </a:rPr>
              <a:t>s need more</a:t>
            </a:r>
            <a:r>
              <a:rPr lang="en-US" dirty="0"/>
              <a:t>, since size matters</a:t>
            </a:r>
          </a:p>
          <a:p>
            <a:pPr lvl="1"/>
            <a:r>
              <a:rPr lang="en-US" dirty="0"/>
              <a:t>Important to test case when </a:t>
            </a:r>
            <a:r>
              <a:rPr lang="en-US" dirty="0">
                <a:solidFill>
                  <a:schemeClr val="accent1"/>
                </a:solidFill>
              </a:rPr>
              <a:t>size is 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accent1"/>
                </a:solidFill>
              </a:rPr>
              <a:t> (empty list or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“”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Testing on size of 1 provides </a:t>
            </a:r>
            <a:r>
              <a:rPr lang="en-US" dirty="0"/>
              <a:t>easy debugging chance</a:t>
            </a:r>
          </a:p>
          <a:p>
            <a:pPr lvl="1"/>
            <a:r>
              <a:rPr lang="en-US" dirty="0"/>
              <a:t>Simplify longer examples with </a:t>
            </a:r>
            <a:r>
              <a:rPr lang="en-US" dirty="0">
                <a:solidFill>
                  <a:schemeClr val="accent1"/>
                </a:solidFill>
              </a:rPr>
              <a:t>test with input size of 2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 using larger size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since that is the common case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Tests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600" y="29003"/>
            <a:ext cx="1901825" cy="138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3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455152" cy="5190744"/>
          </a:xfrm>
        </p:spPr>
        <p:txBody>
          <a:bodyPr>
            <a:normAutofit/>
          </a:bodyPr>
          <a:lstStyle/>
          <a:p>
            <a:r>
              <a:rPr lang="en-US" dirty="0"/>
              <a:t>Also have many </a:t>
            </a:r>
            <a:r>
              <a:rPr lang="en-US" dirty="0">
                <a:solidFill>
                  <a:schemeClr val="accent3"/>
                </a:solidFill>
              </a:rPr>
              <a:t>common test cases for numbers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Input equal to 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since it is special (especially division)</a:t>
            </a:r>
          </a:p>
          <a:p>
            <a:pPr lvl="1"/>
            <a:r>
              <a:rPr lang="en-US" dirty="0"/>
              <a:t>Simplify any debugging by </a:t>
            </a:r>
            <a:r>
              <a:rPr lang="en-US" dirty="0">
                <a:solidFill>
                  <a:schemeClr val="accent1"/>
                </a:solidFill>
              </a:rPr>
              <a:t>using small input (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>
                <a:solidFill>
                  <a:schemeClr val="accent1"/>
                </a:solidFill>
              </a:rPr>
              <a:t>or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Test a negative number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since easy to overlook</a:t>
            </a:r>
          </a:p>
          <a:p>
            <a:pPr lvl="1"/>
            <a:r>
              <a:rPr lang="en-US" dirty="0"/>
              <a:t>Assume bugs exist and </a:t>
            </a:r>
            <a:r>
              <a:rPr lang="en-US" dirty="0">
                <a:solidFill>
                  <a:schemeClr val="accent1"/>
                </a:solidFill>
              </a:rPr>
              <a:t>check non-obvious case (like 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Force decimals for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>
                <a:solidFill>
                  <a:schemeClr val="accent1"/>
                </a:solidFill>
              </a:rPr>
              <a:t> or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/>
              <a:t> values in method</a:t>
            </a:r>
          </a:p>
          <a:p>
            <a:r>
              <a:rPr lang="en-US" dirty="0"/>
              <a:t>Also should check on </a:t>
            </a:r>
            <a:r>
              <a:rPr lang="en-US" dirty="0">
                <a:solidFill>
                  <a:schemeClr val="accent3"/>
                </a:solidFill>
              </a:rPr>
              <a:t>“magic numbers” for method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Numbers included in description </a:t>
            </a:r>
            <a:r>
              <a:rPr lang="en-US" dirty="0"/>
              <a:t>(or, later, in the code)</a:t>
            </a:r>
          </a:p>
          <a:p>
            <a:pPr lvl="1"/>
            <a:r>
              <a:rPr lang="en-US" dirty="0"/>
              <a:t>Could also think to test </a:t>
            </a:r>
            <a:r>
              <a:rPr lang="en-US" dirty="0">
                <a:solidFill>
                  <a:schemeClr val="accent1"/>
                </a:solidFill>
              </a:rPr>
              <a:t>values 1 higher &amp; 1 lower, too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Tests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-76200"/>
            <a:ext cx="1901825" cy="138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58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Tests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0" y="1676400"/>
            <a:ext cx="5105400" cy="497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81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378952" cy="5120640"/>
          </a:xfrm>
        </p:spPr>
        <p:txBody>
          <a:bodyPr/>
          <a:lstStyle/>
          <a:p>
            <a:r>
              <a:rPr lang="en-US" dirty="0"/>
              <a:t>In real world, </a:t>
            </a:r>
            <a:r>
              <a:rPr lang="en-US" dirty="0">
                <a:solidFill>
                  <a:schemeClr val="accent3"/>
                </a:solidFill>
              </a:rPr>
              <a:t>some cases </a:t>
            </a:r>
            <a:r>
              <a:rPr lang="en-US" i="1" u="sng" dirty="0">
                <a:solidFill>
                  <a:schemeClr val="accent3"/>
                </a:solidFill>
              </a:rPr>
              <a:t>may</a:t>
            </a:r>
            <a:r>
              <a:rPr lang="en-US" dirty="0">
                <a:solidFill>
                  <a:schemeClr val="accent3"/>
                </a:solidFill>
              </a:rPr>
              <a:t> not be worth testing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Must assume bugs exist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so ideally test everything</a:t>
            </a:r>
          </a:p>
          <a:p>
            <a:pPr lvl="1"/>
            <a:r>
              <a:rPr lang="en-US" dirty="0"/>
              <a:t>Save time, </a:t>
            </a:r>
            <a:r>
              <a:rPr lang="en-US" dirty="0">
                <a:solidFill>
                  <a:schemeClr val="accent1"/>
                </a:solidFill>
              </a:rPr>
              <a:t>do not change input to check same idea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point in repeating tests </a:t>
            </a:r>
            <a:r>
              <a:rPr lang="en-US" dirty="0"/>
              <a:t>unless results could differ</a:t>
            </a:r>
          </a:p>
          <a:p>
            <a:pPr lvl="1"/>
            <a:r>
              <a:rPr lang="en-US" dirty="0"/>
              <a:t>Electricity costs money; </a:t>
            </a:r>
            <a:r>
              <a:rPr lang="en-US" dirty="0">
                <a:solidFill>
                  <a:schemeClr val="accent1"/>
                </a:solidFill>
              </a:rPr>
              <a:t>do not waste on identical tests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Pointless retesting case</a:t>
            </a:r>
            <a:r>
              <a:rPr lang="en-US" dirty="0"/>
              <a:t>, test will not prove anything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Bugs </a:t>
            </a:r>
            <a:r>
              <a:rPr 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Aren’t</a:t>
            </a:r>
          </a:p>
        </p:txBody>
      </p:sp>
    </p:spTree>
    <p:extLst>
      <p:ext uri="{BB962C8B-B14F-4D97-AF65-F5344CB8AC3E}">
        <p14:creationId xmlns:p14="http://schemas.microsoft.com/office/powerpoint/2010/main" val="2369693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378952" cy="5120640"/>
          </a:xfrm>
        </p:spPr>
        <p:txBody>
          <a:bodyPr/>
          <a:lstStyle/>
          <a:p>
            <a:r>
              <a:rPr lang="en-US" dirty="0"/>
              <a:t>In real world, </a:t>
            </a:r>
            <a:r>
              <a:rPr lang="en-US" dirty="0">
                <a:solidFill>
                  <a:schemeClr val="accent3"/>
                </a:solidFill>
              </a:rPr>
              <a:t>some cases </a:t>
            </a:r>
            <a:r>
              <a:rPr lang="en-US" i="1" u="sng" dirty="0">
                <a:solidFill>
                  <a:schemeClr val="accent3"/>
                </a:solidFill>
              </a:rPr>
              <a:t>may</a:t>
            </a:r>
            <a:r>
              <a:rPr lang="en-US" dirty="0">
                <a:solidFill>
                  <a:schemeClr val="accent3"/>
                </a:solidFill>
              </a:rPr>
              <a:t> not be worth testing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Must assume bugs exist </a:t>
            </a:r>
            <a:r>
              <a:rPr lang="en-US" dirty="0"/>
              <a:t>so ideally test everything</a:t>
            </a:r>
          </a:p>
          <a:p>
            <a:pPr lvl="1"/>
            <a:r>
              <a:rPr lang="en-US" dirty="0"/>
              <a:t>Save time, </a:t>
            </a:r>
            <a:r>
              <a:rPr lang="en-US" dirty="0">
                <a:solidFill>
                  <a:schemeClr val="accent1"/>
                </a:solidFill>
              </a:rPr>
              <a:t>do not change input to check same idea</a:t>
            </a:r>
          </a:p>
          <a:p>
            <a:pPr lvl="1"/>
            <a:r>
              <a:rPr lang="en-US" strike="sngStrike" dirty="0">
                <a:solidFill>
                  <a:schemeClr val="accent1"/>
                </a:solidFill>
              </a:rPr>
              <a:t>No point in repeating tests </a:t>
            </a:r>
            <a:r>
              <a:rPr lang="en-US" strike="sngStrike" dirty="0"/>
              <a:t>unless results could differ</a:t>
            </a:r>
          </a:p>
          <a:p>
            <a:pPr lvl="1"/>
            <a:r>
              <a:rPr lang="en-US" strike="sngStrike" dirty="0"/>
              <a:t>Electricity costs money; </a:t>
            </a:r>
            <a:r>
              <a:rPr lang="en-US" strike="sngStrike" dirty="0">
                <a:solidFill>
                  <a:schemeClr val="accent1"/>
                </a:solidFill>
              </a:rPr>
              <a:t>do not waste on identical tests</a:t>
            </a:r>
          </a:p>
          <a:p>
            <a:pPr lvl="1"/>
            <a:r>
              <a:rPr lang="en-US" strike="sngStrike" dirty="0">
                <a:solidFill>
                  <a:schemeClr val="accent1"/>
                </a:solidFill>
              </a:rPr>
              <a:t>Pointless retesting case</a:t>
            </a:r>
            <a:r>
              <a:rPr lang="en-US" strike="sngStrike" dirty="0"/>
              <a:t>, test will not prove anything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Bugs </a:t>
            </a:r>
            <a:r>
              <a:rPr 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Aren’t</a:t>
            </a:r>
          </a:p>
        </p:txBody>
      </p:sp>
    </p:spTree>
    <p:extLst>
      <p:ext uri="{BB962C8B-B14F-4D97-AF65-F5344CB8AC3E}">
        <p14:creationId xmlns:p14="http://schemas.microsoft.com/office/powerpoint/2010/main" val="308388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Deadline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-focused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Ego-driven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Assumes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correct</a:t>
            </a:r>
          </a:p>
          <a:p>
            <a:r>
              <a:rPr lang="en-US" dirty="0"/>
              <a:t>Rewarded when</a:t>
            </a:r>
            <a:r>
              <a:rPr lang="en-US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work added to product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Quality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-focused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Ego-driven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Assumes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incorrect</a:t>
            </a:r>
          </a:p>
          <a:p>
            <a:r>
              <a:rPr lang="en-US" dirty="0"/>
              <a:t>Rewarded when 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product has no bugs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/>
          </p:nvPr>
        </p:nvSpPr>
        <p:spPr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Original Author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Testing-Focused Member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Gets to Decide?</a:t>
            </a:r>
          </a:p>
        </p:txBody>
      </p:sp>
      <p:pic>
        <p:nvPicPr>
          <p:cNvPr id="15" name="Picture 4" descr="MCj012988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800600"/>
            <a:ext cx="1981200" cy="1981200"/>
          </a:xfrm>
          <a:prstGeom prst="rect">
            <a:avLst/>
          </a:prstGeom>
          <a:noFill/>
        </p:spPr>
      </p:pic>
      <p:pic>
        <p:nvPicPr>
          <p:cNvPr id="16" name="Picture 10" descr="MCj0230549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872037"/>
            <a:ext cx="1763713" cy="183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/>
              <a:t>In real world, </a:t>
            </a:r>
            <a:r>
              <a:rPr lang="en-US" dirty="0">
                <a:solidFill>
                  <a:schemeClr val="accent3"/>
                </a:solidFill>
              </a:rPr>
              <a:t>some cases </a:t>
            </a:r>
            <a:r>
              <a:rPr lang="en-US" i="1" u="sng" dirty="0">
                <a:solidFill>
                  <a:schemeClr val="accent3"/>
                </a:solidFill>
              </a:rPr>
              <a:t>may</a:t>
            </a:r>
            <a:r>
              <a:rPr lang="en-US" dirty="0">
                <a:solidFill>
                  <a:schemeClr val="accent3"/>
                </a:solidFill>
              </a:rPr>
              <a:t> not be worth testing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Must assume bugs exist </a:t>
            </a:r>
            <a:r>
              <a:rPr lang="en-US" dirty="0"/>
              <a:t>so ideally test everything</a:t>
            </a:r>
          </a:p>
          <a:p>
            <a:pPr lvl="1"/>
            <a:r>
              <a:rPr lang="en-US" dirty="0"/>
              <a:t>Save time, </a:t>
            </a:r>
            <a:r>
              <a:rPr lang="en-US" dirty="0">
                <a:solidFill>
                  <a:schemeClr val="accent1"/>
                </a:solidFill>
              </a:rPr>
              <a:t>do not change input to check same idea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Simple getters &amp; setters easy</a:t>
            </a:r>
            <a:r>
              <a:rPr lang="en-US" dirty="0"/>
              <a:t>, but check before commit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Bugs </a:t>
            </a:r>
            <a:r>
              <a:rPr 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Aren’t</a:t>
            </a:r>
          </a:p>
        </p:txBody>
      </p:sp>
    </p:spTree>
    <p:extLst>
      <p:ext uri="{BB962C8B-B14F-4D97-AF65-F5344CB8AC3E}">
        <p14:creationId xmlns:p14="http://schemas.microsoft.com/office/powerpoint/2010/main" val="3721162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/>
              <a:t>In real world, </a:t>
            </a:r>
            <a:r>
              <a:rPr lang="en-US" dirty="0">
                <a:solidFill>
                  <a:schemeClr val="accent3"/>
                </a:solidFill>
              </a:rPr>
              <a:t>some cases </a:t>
            </a:r>
            <a:r>
              <a:rPr lang="en-US" i="1" u="sng" dirty="0">
                <a:solidFill>
                  <a:schemeClr val="accent3"/>
                </a:solidFill>
              </a:rPr>
              <a:t>may</a:t>
            </a:r>
            <a:r>
              <a:rPr lang="en-US" dirty="0">
                <a:solidFill>
                  <a:schemeClr val="accent3"/>
                </a:solidFill>
              </a:rPr>
              <a:t> not be worth testing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Must assume bugs exist </a:t>
            </a:r>
            <a:r>
              <a:rPr lang="en-US" dirty="0"/>
              <a:t>so ideally test everything</a:t>
            </a:r>
          </a:p>
          <a:p>
            <a:pPr lvl="1"/>
            <a:r>
              <a:rPr lang="en-US" dirty="0"/>
              <a:t>Save time, </a:t>
            </a:r>
            <a:r>
              <a:rPr lang="en-US" dirty="0">
                <a:solidFill>
                  <a:schemeClr val="accent1"/>
                </a:solidFill>
              </a:rPr>
              <a:t>do not change input to check same idea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Simple getters &amp; setters easy</a:t>
            </a:r>
            <a:r>
              <a:rPr lang="en-US" dirty="0"/>
              <a:t>, but check before commit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Focus on possibilities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 not check impossible cases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Bugs </a:t>
            </a:r>
            <a:r>
              <a:rPr 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Aren’t</a:t>
            </a:r>
          </a:p>
        </p:txBody>
      </p:sp>
      <p:pic>
        <p:nvPicPr>
          <p:cNvPr id="7170" name="Picture 2" descr="Image result for unicorn fai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56" y="4156918"/>
            <a:ext cx="3666887" cy="24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673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350"/>
            <a:ext cx="8534400" cy="24066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68263" indent="0">
              <a:buNone/>
            </a:pPr>
            <a:r>
              <a:rPr lang="en-US" sz="2000" b="1" dirty="0">
                <a:latin typeface="Courier New"/>
                <a:cs typeface="Courier New"/>
              </a:rPr>
              <a:t>public class </a:t>
            </a:r>
            <a:r>
              <a:rPr lang="en-US" sz="2000" b="1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dirty="0">
                <a:latin typeface="Courier New"/>
                <a:cs typeface="Courier New"/>
              </a:rPr>
              <a:t> {</a:t>
            </a:r>
            <a:br>
              <a:rPr lang="en-US" sz="2000" b="1" dirty="0">
                <a:latin typeface="Courier New"/>
                <a:cs typeface="Courier New"/>
              </a:rPr>
            </a:br>
            <a:r>
              <a:rPr lang="en-US" sz="2000" b="1" dirty="0">
                <a:latin typeface="Courier New"/>
                <a:cs typeface="Courier New"/>
              </a:rPr>
              <a:t>  private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urier New"/>
                <a:cs typeface="Courier New"/>
              </a:rPr>
              <a:t>cost</a:t>
            </a:r>
            <a:r>
              <a:rPr lang="en-US" sz="2000" b="1" dirty="0">
                <a:latin typeface="Courier New"/>
                <a:cs typeface="Courier New"/>
              </a:rPr>
              <a:t>;</a:t>
            </a:r>
            <a:r>
              <a:rPr lang="en-US" sz="2200" b="1" dirty="0">
                <a:latin typeface="Courier New"/>
                <a:cs typeface="Courier New"/>
              </a:rPr>
              <a:t/>
            </a:r>
            <a:br>
              <a:rPr lang="en-US" sz="22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 // Constructor &amp; getter simple &amp; skipped for space</a:t>
            </a:r>
            <a:r>
              <a:rPr lang="en-US" sz="1900" b="1" dirty="0">
                <a:latin typeface="Courier New"/>
                <a:cs typeface="Courier New"/>
              </a:rPr>
              <a:t/>
            </a:r>
            <a:br>
              <a:rPr lang="en-US" sz="1900" b="1" dirty="0">
                <a:latin typeface="Courier New"/>
                <a:cs typeface="Courier New"/>
              </a:rPr>
            </a:br>
            <a:r>
              <a:rPr lang="en-US" sz="600" b="1" dirty="0">
                <a:latin typeface="Courier New"/>
                <a:cs typeface="Courier New"/>
              </a:rPr>
              <a:t/>
            </a:r>
            <a:br>
              <a:rPr lang="en-US" sz="6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// Decreases cost of a stock; delta is max. drop in cost</a:t>
            </a:r>
            <a:b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// Returns updated value of </a:t>
            </a:r>
            <a:r>
              <a:rPr lang="en-US" sz="1900" i="1" dirty="0">
                <a:solidFill>
                  <a:schemeClr val="accent6"/>
                </a:solidFill>
                <a:cs typeface="Courier New"/>
              </a:rPr>
              <a:t>cost</a:t>
            </a:r>
            <a:r>
              <a:rPr lang="en-US" sz="1900" b="1" dirty="0">
                <a:latin typeface="Courier New"/>
                <a:cs typeface="Courier New"/>
              </a:rPr>
              <a:t/>
            </a:r>
            <a:br>
              <a:rPr lang="en-US" sz="1900" b="1" dirty="0">
                <a:latin typeface="Courier New"/>
                <a:cs typeface="Courier New"/>
              </a:rPr>
            </a:br>
            <a:r>
              <a:rPr lang="en-US" sz="2000" b="1" dirty="0">
                <a:latin typeface="Courier New"/>
                <a:cs typeface="Courier New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 err="1">
                <a:latin typeface="Courier New"/>
                <a:cs typeface="Courier New"/>
              </a:rPr>
              <a:t>reduceCost</a:t>
            </a:r>
            <a:r>
              <a:rPr lang="en-US" sz="2000" b="1" dirty="0">
                <a:latin typeface="Courier New"/>
                <a:cs typeface="Courier New"/>
              </a:rPr>
              <a:t>(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delta</a:t>
            </a:r>
            <a:r>
              <a:rPr lang="en-US" sz="2000" b="1" dirty="0">
                <a:latin typeface="Courier New"/>
                <a:cs typeface="Courier New"/>
              </a:rPr>
              <a:t>) { }</a:t>
            </a:r>
            <a:br>
              <a:rPr lang="en-US" sz="2000" b="1" dirty="0">
                <a:latin typeface="Courier New"/>
                <a:cs typeface="Courier New"/>
              </a:rPr>
            </a:br>
            <a:r>
              <a:rPr lang="en-US" sz="600" b="1" dirty="0">
                <a:latin typeface="Courier New"/>
                <a:cs typeface="Courier New"/>
              </a:rPr>
              <a:t/>
            </a:r>
            <a:br>
              <a:rPr lang="en-US" sz="6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// Even more code would be here, were this not an example for class</a:t>
            </a:r>
            <a:endParaRPr lang="en-US" sz="1900" b="1" dirty="0">
              <a:latin typeface="Courier New"/>
              <a:cs typeface="Courier New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267200"/>
            <a:ext cx="8534400" cy="2406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5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 3" pitchFamily="18" charset="2"/>
              <a:buChar char="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public class </a:t>
            </a:r>
            <a:r>
              <a:rPr lang="en-US" sz="2000" b="1" dirty="0" err="1">
                <a:solidFill>
                  <a:schemeClr val="accent3"/>
                </a:solidFill>
                <a:latin typeface="Courier New"/>
                <a:cs typeface="Courier New"/>
              </a:rPr>
              <a:t>StockTest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@Test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t1() {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ibm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= new </a:t>
            </a:r>
            <a:r>
              <a:rPr lang="en-US" sz="2000" b="1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(141.31);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assertEquals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(141.31,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ibm.</a:t>
            </a:r>
            <a:r>
              <a:rPr lang="en-US" sz="2000" b="1" dirty="0" err="1">
                <a:solidFill>
                  <a:schemeClr val="accent6"/>
                </a:solidFill>
                <a:latin typeface="Courier New"/>
                <a:cs typeface="Courier New"/>
              </a:rPr>
              <a:t>reduceCost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cs typeface="Courier New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), 0.001);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assertEquals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(141.31,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ibm.</a:t>
            </a:r>
            <a:r>
              <a:rPr lang="en-US" sz="2000" b="1" dirty="0" err="1">
                <a:solidFill>
                  <a:schemeClr val="accent6"/>
                </a:solidFill>
                <a:latin typeface="Courier New"/>
                <a:cs typeface="Courier New"/>
              </a:rPr>
              <a:t>getCost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(),0.001);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7487757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Good Tests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267200"/>
            <a:ext cx="8534400" cy="2406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5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 3" pitchFamily="18" charset="2"/>
              <a:buChar char="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public class </a:t>
            </a:r>
            <a:r>
              <a:rPr lang="en-US" sz="2000" b="1" dirty="0" err="1">
                <a:solidFill>
                  <a:schemeClr val="accent3"/>
                </a:solidFill>
                <a:latin typeface="Courier New"/>
                <a:cs typeface="Courier New"/>
              </a:rPr>
              <a:t>StockTest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@Test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t2() {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siri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= new </a:t>
            </a:r>
            <a:r>
              <a:rPr lang="en-US" sz="2000" b="1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(7.10);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assertEquals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(0.0,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siri.</a:t>
            </a:r>
            <a:r>
              <a:rPr lang="en-US" sz="2000" b="1" dirty="0" err="1">
                <a:solidFill>
                  <a:schemeClr val="accent6"/>
                </a:solidFill>
                <a:latin typeface="Courier New"/>
                <a:cs typeface="Courier New"/>
              </a:rPr>
              <a:t>reduceCost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cs typeface="Courier New"/>
              </a:rPr>
              <a:t>8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), 0.001);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assertEquals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(0.0,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siri.</a:t>
            </a:r>
            <a:r>
              <a:rPr lang="en-US" sz="2000" b="1" dirty="0" err="1">
                <a:solidFill>
                  <a:schemeClr val="accent6"/>
                </a:solidFill>
                <a:latin typeface="Courier New"/>
                <a:cs typeface="Courier New"/>
              </a:rPr>
              <a:t>getCost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(),0.001);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784350"/>
            <a:ext cx="8534400" cy="24066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5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5">
                  <a:lumMod val="60000"/>
                  <a:lumOff val="40000"/>
                </a:schemeClr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fontAlgn="auto">
              <a:spcAft>
                <a:spcPts val="0"/>
              </a:spcAft>
              <a:buFont typeface="Wingdings"/>
              <a:buNone/>
            </a:pPr>
            <a:r>
              <a:rPr lang="en-US" sz="2000" b="1">
                <a:latin typeface="Courier New"/>
                <a:cs typeface="Courier New"/>
              </a:rPr>
              <a:t>public class </a:t>
            </a:r>
            <a:r>
              <a:rPr lang="en-US" sz="2000" b="1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>
                <a:latin typeface="Courier New"/>
                <a:cs typeface="Courier New"/>
              </a:rPr>
              <a:t> {</a:t>
            </a:r>
            <a:br>
              <a:rPr lang="en-US" sz="2000" b="1">
                <a:latin typeface="Courier New"/>
                <a:cs typeface="Courier New"/>
              </a:rPr>
            </a:br>
            <a:r>
              <a:rPr lang="en-US" sz="2000" b="1">
                <a:latin typeface="Courier New"/>
                <a:cs typeface="Courier New"/>
              </a:rPr>
              <a:t>  private </a:t>
            </a:r>
            <a:r>
              <a:rPr lang="en-US" sz="2000" b="1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>
                <a:latin typeface="Courier New"/>
                <a:cs typeface="Courier New"/>
              </a:rPr>
              <a:t> </a:t>
            </a:r>
            <a:r>
              <a:rPr lang="en-US" sz="2000" b="1">
                <a:solidFill>
                  <a:schemeClr val="accent6"/>
                </a:solidFill>
                <a:latin typeface="Courier New"/>
                <a:cs typeface="Courier New"/>
              </a:rPr>
              <a:t>cost</a:t>
            </a:r>
            <a:r>
              <a:rPr lang="en-US" sz="2000" b="1">
                <a:latin typeface="Courier New"/>
                <a:cs typeface="Courier New"/>
              </a:rPr>
              <a:t>;</a:t>
            </a:r>
            <a:r>
              <a:rPr lang="en-US" sz="2200" b="1">
                <a:latin typeface="Courier New"/>
                <a:cs typeface="Courier New"/>
              </a:rPr>
              <a:t/>
            </a:r>
            <a:br>
              <a:rPr lang="en-US" sz="2200" b="1">
                <a:latin typeface="Courier New"/>
                <a:cs typeface="Courier New"/>
              </a:rPr>
            </a:br>
            <a:r>
              <a:rPr lang="en-US" sz="1900" b="1">
                <a:latin typeface="Courier New"/>
                <a:cs typeface="Courier New"/>
              </a:rPr>
              <a:t>  </a:t>
            </a:r>
            <a:r>
              <a:rPr lang="en-US" sz="1900" i="1">
                <a:solidFill>
                  <a:schemeClr val="accent3">
                    <a:lumMod val="50000"/>
                  </a:schemeClr>
                </a:solidFill>
                <a:cs typeface="Courier New"/>
              </a:rPr>
              <a:t> // Constructor &amp; getter simple &amp; skipped for space</a:t>
            </a:r>
            <a:r>
              <a:rPr lang="en-US" sz="1900" b="1">
                <a:latin typeface="Courier New"/>
                <a:cs typeface="Courier New"/>
              </a:rPr>
              <a:t/>
            </a:r>
            <a:br>
              <a:rPr lang="en-US" sz="1900" b="1">
                <a:latin typeface="Courier New"/>
                <a:cs typeface="Courier New"/>
              </a:rPr>
            </a:br>
            <a:r>
              <a:rPr lang="en-US" sz="600" b="1">
                <a:latin typeface="Courier New"/>
                <a:cs typeface="Courier New"/>
              </a:rPr>
              <a:t/>
            </a:r>
            <a:br>
              <a:rPr lang="en-US" sz="600" b="1">
                <a:latin typeface="Courier New"/>
                <a:cs typeface="Courier New"/>
              </a:rPr>
            </a:br>
            <a:r>
              <a:rPr lang="en-US" sz="1900" b="1">
                <a:latin typeface="Courier New"/>
                <a:cs typeface="Courier New"/>
              </a:rPr>
              <a:t>  </a:t>
            </a:r>
            <a:r>
              <a:rPr lang="en-US" sz="1900" i="1">
                <a:solidFill>
                  <a:schemeClr val="accent3">
                    <a:lumMod val="50000"/>
                  </a:schemeClr>
                </a:solidFill>
                <a:cs typeface="Courier New"/>
              </a:rPr>
              <a:t>// Decreases cost of a stock; delta is max. drop in cost</a:t>
            </a:r>
            <a:br>
              <a:rPr lang="en-US" sz="1900" i="1">
                <a:solidFill>
                  <a:schemeClr val="accent3">
                    <a:lumMod val="50000"/>
                  </a:schemeClr>
                </a:solidFill>
                <a:cs typeface="Courier New"/>
              </a:rPr>
            </a:br>
            <a:r>
              <a:rPr lang="en-US" sz="1900" b="1">
                <a:latin typeface="Courier New"/>
                <a:cs typeface="Courier New"/>
              </a:rPr>
              <a:t>  </a:t>
            </a:r>
            <a:r>
              <a:rPr lang="en-US" sz="1900" i="1">
                <a:solidFill>
                  <a:schemeClr val="accent3">
                    <a:lumMod val="50000"/>
                  </a:schemeClr>
                </a:solidFill>
                <a:cs typeface="Courier New"/>
              </a:rPr>
              <a:t>// Returns updated value of </a:t>
            </a:r>
            <a:r>
              <a:rPr lang="en-US" sz="1900" i="1">
                <a:solidFill>
                  <a:schemeClr val="accent6"/>
                </a:solidFill>
                <a:cs typeface="Courier New"/>
              </a:rPr>
              <a:t>cost</a:t>
            </a:r>
            <a:r>
              <a:rPr lang="en-US" sz="1900" b="1">
                <a:latin typeface="Courier New"/>
                <a:cs typeface="Courier New"/>
              </a:rPr>
              <a:t/>
            </a:r>
            <a:br>
              <a:rPr lang="en-US" sz="1900" b="1">
                <a:latin typeface="Courier New"/>
                <a:cs typeface="Courier New"/>
              </a:rPr>
            </a:br>
            <a:r>
              <a:rPr lang="en-US" sz="2000" b="1">
                <a:latin typeface="Courier New"/>
                <a:cs typeface="Courier New"/>
              </a:rPr>
              <a:t>  public </a:t>
            </a:r>
            <a:r>
              <a:rPr lang="en-US" sz="2000" b="1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>
                <a:latin typeface="Courier New"/>
                <a:cs typeface="Courier New"/>
              </a:rPr>
              <a:t> reduceCost(</a:t>
            </a:r>
            <a:r>
              <a:rPr lang="en-US" sz="2000" b="1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>
                <a:latin typeface="Courier New"/>
                <a:cs typeface="Courier New"/>
              </a:rPr>
              <a:t>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delta</a:t>
            </a:r>
            <a:r>
              <a:rPr lang="en-US" sz="2000" b="1">
                <a:latin typeface="Courier New"/>
                <a:cs typeface="Courier New"/>
              </a:rPr>
              <a:t>) { }</a:t>
            </a:r>
            <a:br>
              <a:rPr lang="en-US" sz="2000" b="1">
                <a:latin typeface="Courier New"/>
                <a:cs typeface="Courier New"/>
              </a:rPr>
            </a:br>
            <a:r>
              <a:rPr lang="en-US" sz="600" b="1">
                <a:latin typeface="Courier New"/>
                <a:cs typeface="Courier New"/>
              </a:rPr>
              <a:t/>
            </a:r>
            <a:br>
              <a:rPr lang="en-US" sz="600" b="1">
                <a:latin typeface="Courier New"/>
                <a:cs typeface="Courier New"/>
              </a:rPr>
            </a:br>
            <a:r>
              <a:rPr lang="en-US" sz="1900" b="1">
                <a:latin typeface="Courier New"/>
                <a:cs typeface="Courier New"/>
              </a:rPr>
              <a:t>  </a:t>
            </a:r>
            <a:r>
              <a:rPr lang="en-US" sz="1900" i="1">
                <a:solidFill>
                  <a:schemeClr val="accent3">
                    <a:lumMod val="50000"/>
                  </a:schemeClr>
                </a:solidFill>
                <a:cs typeface="Courier New"/>
              </a:rPr>
              <a:t>// Even more code would be here, were this not an example for class</a:t>
            </a:r>
            <a:endParaRPr lang="en-US" sz="19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13584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Good Test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267200"/>
            <a:ext cx="8534400" cy="2406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5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 3" pitchFamily="18" charset="2"/>
              <a:buChar char="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public class </a:t>
            </a:r>
            <a:r>
              <a:rPr lang="en-US" sz="2000" b="1" dirty="0" err="1">
                <a:solidFill>
                  <a:schemeClr val="accent3"/>
                </a:solidFill>
                <a:latin typeface="Courier New"/>
                <a:cs typeface="Courier New"/>
              </a:rPr>
              <a:t>StockTest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@Test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t3() {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htz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= new </a:t>
            </a:r>
            <a:r>
              <a:rPr lang="en-US" sz="2000" b="1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(15.09);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assertEquals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2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?????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htz.</a:t>
            </a:r>
            <a:r>
              <a:rPr lang="en-US" sz="2000" b="1" dirty="0" err="1">
                <a:solidFill>
                  <a:schemeClr val="accent6"/>
                </a:solidFill>
                <a:latin typeface="Courier New"/>
                <a:cs typeface="Courier New"/>
              </a:rPr>
              <a:t>reduceCost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cs typeface="Courier New"/>
              </a:rPr>
              <a:t>-100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), 0.001);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assertEquals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2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?????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ourier New"/>
                <a:cs typeface="Courier New"/>
              </a:rPr>
              <a:t>htz.</a:t>
            </a:r>
            <a:r>
              <a:rPr lang="en-US" sz="2000" b="1" dirty="0" err="1">
                <a:solidFill>
                  <a:schemeClr val="accent6"/>
                </a:solidFill>
                <a:latin typeface="Courier New"/>
                <a:cs typeface="Courier New"/>
              </a:rPr>
              <a:t>getCost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(),0.001);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784350"/>
            <a:ext cx="8534400" cy="24066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68263" indent="0">
              <a:buNone/>
            </a:pPr>
            <a:r>
              <a:rPr lang="en-US" sz="2000" b="1" dirty="0">
                <a:latin typeface="Courier New"/>
                <a:cs typeface="Courier New"/>
              </a:rPr>
              <a:t>public class </a:t>
            </a:r>
            <a:r>
              <a:rPr lang="en-US" sz="2000" b="1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dirty="0">
                <a:latin typeface="Courier New"/>
                <a:cs typeface="Courier New"/>
              </a:rPr>
              <a:t> {</a:t>
            </a:r>
            <a:br>
              <a:rPr lang="en-US" sz="2000" b="1" dirty="0">
                <a:latin typeface="Courier New"/>
                <a:cs typeface="Courier New"/>
              </a:rPr>
            </a:br>
            <a:r>
              <a:rPr lang="en-US" sz="2000" b="1" dirty="0">
                <a:latin typeface="Courier New"/>
                <a:cs typeface="Courier New"/>
              </a:rPr>
              <a:t>  private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urier New"/>
                <a:cs typeface="Courier New"/>
              </a:rPr>
              <a:t>cost</a:t>
            </a:r>
            <a:r>
              <a:rPr lang="en-US" sz="2000" b="1" dirty="0">
                <a:latin typeface="Courier New"/>
                <a:cs typeface="Courier New"/>
              </a:rPr>
              <a:t>;</a:t>
            </a:r>
            <a:r>
              <a:rPr lang="en-US" sz="2200" b="1" dirty="0">
                <a:latin typeface="Courier New"/>
                <a:cs typeface="Courier New"/>
              </a:rPr>
              <a:t/>
            </a:r>
            <a:br>
              <a:rPr lang="en-US" sz="22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 // Constructor &amp; getter simple &amp; skipped for space</a:t>
            </a:r>
            <a:r>
              <a:rPr lang="en-US" sz="1900" b="1" dirty="0">
                <a:latin typeface="Courier New"/>
                <a:cs typeface="Courier New"/>
              </a:rPr>
              <a:t/>
            </a:r>
            <a:br>
              <a:rPr lang="en-US" sz="1900" b="1" dirty="0">
                <a:latin typeface="Courier New"/>
                <a:cs typeface="Courier New"/>
              </a:rPr>
            </a:br>
            <a:r>
              <a:rPr lang="en-US" sz="600" b="1" dirty="0">
                <a:latin typeface="Courier New"/>
                <a:cs typeface="Courier New"/>
              </a:rPr>
              <a:t/>
            </a:r>
            <a:br>
              <a:rPr lang="en-US" sz="6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// Decreases cost of a stock; delta is max. drop in cost</a:t>
            </a:r>
            <a:b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// Returns updated value of </a:t>
            </a:r>
            <a:r>
              <a:rPr lang="en-US" sz="1900" i="1" dirty="0">
                <a:solidFill>
                  <a:schemeClr val="accent6"/>
                </a:solidFill>
                <a:cs typeface="Courier New"/>
              </a:rPr>
              <a:t>cost</a:t>
            </a:r>
            <a:r>
              <a:rPr lang="en-US" sz="1900" b="1" dirty="0">
                <a:latin typeface="Courier New"/>
                <a:cs typeface="Courier New"/>
              </a:rPr>
              <a:t/>
            </a:r>
            <a:br>
              <a:rPr lang="en-US" sz="1900" b="1" dirty="0">
                <a:latin typeface="Courier New"/>
                <a:cs typeface="Courier New"/>
              </a:rPr>
            </a:br>
            <a:r>
              <a:rPr lang="en-US" sz="2000" b="1" dirty="0">
                <a:latin typeface="Courier New"/>
                <a:cs typeface="Courier New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 err="1">
                <a:latin typeface="Courier New"/>
                <a:cs typeface="Courier New"/>
              </a:rPr>
              <a:t>reduceCost</a:t>
            </a:r>
            <a:r>
              <a:rPr lang="en-US" sz="2000" b="1" dirty="0">
                <a:latin typeface="Courier New"/>
                <a:cs typeface="Courier New"/>
              </a:rPr>
              <a:t>(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delta</a:t>
            </a:r>
            <a:r>
              <a:rPr lang="en-US" sz="2000" b="1" dirty="0">
                <a:latin typeface="Courier New"/>
                <a:cs typeface="Courier New"/>
              </a:rPr>
              <a:t>) { }</a:t>
            </a:r>
            <a:br>
              <a:rPr lang="en-US" sz="2000" b="1" dirty="0">
                <a:latin typeface="Courier New"/>
                <a:cs typeface="Courier New"/>
              </a:rPr>
            </a:br>
            <a:r>
              <a:rPr lang="en-US" sz="600" b="1" dirty="0">
                <a:latin typeface="Courier New"/>
                <a:cs typeface="Courier New"/>
              </a:rPr>
              <a:t/>
            </a:r>
            <a:br>
              <a:rPr lang="en-US" sz="6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// Even more code would be here, were this not an example for class</a:t>
            </a:r>
            <a:endParaRPr lang="en-US" sz="19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368273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Good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350"/>
            <a:ext cx="8534400" cy="24066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68263" indent="0">
              <a:buNone/>
            </a:pPr>
            <a:r>
              <a:rPr lang="en-US" sz="2000" b="1" dirty="0">
                <a:latin typeface="Courier New"/>
                <a:cs typeface="Courier New"/>
              </a:rPr>
              <a:t>public class </a:t>
            </a:r>
            <a:r>
              <a:rPr lang="en-US" sz="2000" b="1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dirty="0">
                <a:latin typeface="Courier New"/>
                <a:cs typeface="Courier New"/>
              </a:rPr>
              <a:t> {</a:t>
            </a:r>
            <a:br>
              <a:rPr lang="en-US" sz="2000" b="1" dirty="0">
                <a:latin typeface="Courier New"/>
                <a:cs typeface="Courier New"/>
              </a:rPr>
            </a:br>
            <a:r>
              <a:rPr lang="en-US" sz="2000" b="1" dirty="0">
                <a:latin typeface="Courier New"/>
                <a:cs typeface="Courier New"/>
              </a:rPr>
              <a:t>  private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urier New"/>
                <a:cs typeface="Courier New"/>
              </a:rPr>
              <a:t>cost</a:t>
            </a:r>
            <a:r>
              <a:rPr lang="en-US" sz="2000" b="1" dirty="0">
                <a:latin typeface="Courier New"/>
                <a:cs typeface="Courier New"/>
              </a:rPr>
              <a:t>;</a:t>
            </a:r>
            <a:r>
              <a:rPr lang="en-US" sz="2200" b="1" dirty="0">
                <a:latin typeface="Courier New"/>
                <a:cs typeface="Courier New"/>
              </a:rPr>
              <a:t/>
            </a:r>
            <a:br>
              <a:rPr lang="en-US" sz="22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 // Constructor &amp; getter simple &amp; skipped for space</a:t>
            </a:r>
            <a:r>
              <a:rPr lang="en-US" sz="1900" b="1" dirty="0">
                <a:latin typeface="Courier New"/>
                <a:cs typeface="Courier New"/>
              </a:rPr>
              <a:t/>
            </a:r>
            <a:br>
              <a:rPr lang="en-US" sz="1900" b="1" dirty="0">
                <a:latin typeface="Courier New"/>
                <a:cs typeface="Courier New"/>
              </a:rPr>
            </a:br>
            <a:r>
              <a:rPr lang="en-US" sz="600" b="1" dirty="0">
                <a:latin typeface="Courier New"/>
                <a:cs typeface="Courier New"/>
              </a:rPr>
              <a:t/>
            </a:r>
            <a:br>
              <a:rPr lang="en-US" sz="6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// Difference from cost at which people sold stock; delta is max. drop in cost</a:t>
            </a:r>
            <a:b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// Returns updated value of </a:t>
            </a:r>
            <a:r>
              <a:rPr lang="en-US" sz="1900" i="1" dirty="0">
                <a:solidFill>
                  <a:schemeClr val="accent6"/>
                </a:solidFill>
                <a:cs typeface="Courier New"/>
              </a:rPr>
              <a:t>cost</a:t>
            </a:r>
            <a:r>
              <a:rPr lang="en-US" sz="1900" b="1" dirty="0">
                <a:latin typeface="Courier New"/>
                <a:cs typeface="Courier New"/>
              </a:rPr>
              <a:t/>
            </a:r>
            <a:br>
              <a:rPr lang="en-US" sz="1900" b="1" dirty="0">
                <a:latin typeface="Courier New"/>
                <a:cs typeface="Courier New"/>
              </a:rPr>
            </a:br>
            <a:r>
              <a:rPr lang="en-US" sz="2000" b="1" dirty="0">
                <a:latin typeface="Courier New"/>
                <a:cs typeface="Courier New"/>
              </a:rPr>
              <a:t>  public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 err="1">
                <a:latin typeface="Courier New"/>
                <a:cs typeface="Courier New"/>
              </a:rPr>
              <a:t>reduceCost</a:t>
            </a:r>
            <a:r>
              <a:rPr lang="en-US" sz="2000" b="1" dirty="0">
                <a:latin typeface="Courier New"/>
                <a:cs typeface="Courier New"/>
              </a:rPr>
              <a:t>(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delta</a:t>
            </a:r>
            <a:r>
              <a:rPr lang="en-US" sz="2000" b="1" dirty="0">
                <a:latin typeface="Courier New"/>
                <a:cs typeface="Courier New"/>
              </a:rPr>
              <a:t>) { }</a:t>
            </a:r>
            <a:br>
              <a:rPr lang="en-US" sz="2000" b="1" dirty="0">
                <a:latin typeface="Courier New"/>
                <a:cs typeface="Courier New"/>
              </a:rPr>
            </a:br>
            <a:r>
              <a:rPr lang="en-US" sz="600" b="1" dirty="0">
                <a:latin typeface="Courier New"/>
                <a:cs typeface="Courier New"/>
              </a:rPr>
              <a:t/>
            </a:r>
            <a:br>
              <a:rPr lang="en-US" sz="600" b="1" dirty="0">
                <a:latin typeface="Courier New"/>
                <a:cs typeface="Courier New"/>
              </a:rPr>
            </a:br>
            <a:r>
              <a:rPr lang="en-US" sz="1900" b="1" dirty="0">
                <a:latin typeface="Courier New"/>
                <a:cs typeface="Courier New"/>
              </a:rPr>
              <a:t>  </a:t>
            </a:r>
            <a:r>
              <a:rPr lang="en-US" sz="1900" i="1" dirty="0">
                <a:solidFill>
                  <a:schemeClr val="accent3">
                    <a:lumMod val="50000"/>
                  </a:schemeClr>
                </a:solidFill>
                <a:cs typeface="Courier New"/>
              </a:rPr>
              <a:t>// Even more code would be here, were this not an example for class</a:t>
            </a:r>
            <a:endParaRPr lang="en-US" sz="1900" b="1" dirty="0">
              <a:latin typeface="Courier New"/>
              <a:cs typeface="Courier New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267200"/>
            <a:ext cx="8534400" cy="2406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5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 3" pitchFamily="18" charset="2"/>
              <a:buChar char="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</a:pP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public class </a:t>
            </a:r>
            <a:r>
              <a:rPr lang="en-US" sz="2000" b="1" dirty="0" err="1">
                <a:solidFill>
                  <a:schemeClr val="accent3"/>
                </a:solidFill>
                <a:latin typeface="Courier New"/>
                <a:cs typeface="Courier New"/>
              </a:rPr>
              <a:t>StockTest</a:t>
            </a: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  <a:b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@Test</a:t>
            </a:r>
            <a:b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  public </a:t>
            </a:r>
            <a:r>
              <a:rPr lang="en-US" sz="2000" b="1" strike="dblStrike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 t3() {</a:t>
            </a:r>
            <a:b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strike="dblStrike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b="1" strike="dblStrike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htz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 = new </a:t>
            </a:r>
            <a:r>
              <a:rPr lang="en-US" sz="2000" b="1" strike="dblStrike" dirty="0">
                <a:solidFill>
                  <a:schemeClr val="accent3"/>
                </a:solidFill>
                <a:latin typeface="Courier New"/>
                <a:cs typeface="Courier New"/>
              </a:rPr>
              <a:t>Stock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(15.09);</a:t>
            </a:r>
            <a:b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strike="dblStrike" dirty="0" err="1">
                <a:solidFill>
                  <a:schemeClr val="tx1"/>
                </a:solidFill>
                <a:latin typeface="Courier New"/>
                <a:cs typeface="Courier New"/>
              </a:rPr>
              <a:t>assertEquals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2000" b="1" i="1" strike="dblStrike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?????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2000" b="1" strike="dblStrike" dirty="0" err="1">
                <a:solidFill>
                  <a:schemeClr val="tx1"/>
                </a:solidFill>
                <a:latin typeface="Courier New"/>
                <a:cs typeface="Courier New"/>
              </a:rPr>
              <a:t>htz.</a:t>
            </a:r>
            <a:r>
              <a:rPr lang="en-US" sz="2000" b="1" strike="dblStrike" dirty="0" err="1">
                <a:solidFill>
                  <a:schemeClr val="accent6"/>
                </a:solidFill>
                <a:latin typeface="Courier New"/>
                <a:cs typeface="Courier New"/>
              </a:rPr>
              <a:t>reduceCost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2000" b="1" strike="dbl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cs typeface="Courier New"/>
              </a:rPr>
              <a:t>-100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), 0.001);</a:t>
            </a:r>
            <a:b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strike="dblStrike" dirty="0" err="1">
                <a:solidFill>
                  <a:schemeClr val="tx1"/>
                </a:solidFill>
                <a:latin typeface="Courier New"/>
                <a:cs typeface="Courier New"/>
              </a:rPr>
              <a:t>assertEquals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2000" b="1" i="1" strike="dblStrike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?????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sz="2000" b="1" strike="dblStrike" dirty="0" err="1">
                <a:solidFill>
                  <a:schemeClr val="tx1"/>
                </a:solidFill>
                <a:latin typeface="Courier New"/>
                <a:cs typeface="Courier New"/>
              </a:rPr>
              <a:t>htz.</a:t>
            </a:r>
            <a:r>
              <a:rPr lang="en-US" sz="2000" b="1" strike="dblStrike" dirty="0" err="1">
                <a:solidFill>
                  <a:schemeClr val="accent6"/>
                </a:solidFill>
                <a:latin typeface="Courier New"/>
                <a:cs typeface="Courier New"/>
              </a:rPr>
              <a:t>getCost</a:t>
            </a: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(),0.001);</a:t>
            </a:r>
            <a:b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2000" b="1" strike="dblStrike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</p:txBody>
      </p:sp>
      <p:pic>
        <p:nvPicPr>
          <p:cNvPr id="6" name="Picture 2" descr="Image result for unicorn fairy">
            <a:extLst>
              <a:ext uri="{FF2B5EF4-FFF2-40B4-BE49-F238E27FC236}">
                <a16:creationId xmlns:a16="http://schemas.microsoft.com/office/drawing/2014/main" xmlns="" id="{26E7CA72-0254-A448-AF19-53C96A9C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399" y="1981200"/>
            <a:ext cx="4723055" cy="315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652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Tests Key Concept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350"/>
            <a:ext cx="8686800" cy="4997450"/>
          </a:xfrm>
        </p:spPr>
        <p:txBody>
          <a:bodyPr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800" b="1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Assume the worst</a:t>
            </a:r>
            <a:r>
              <a:rPr lang="en-US" sz="6800" dirty="0"/>
              <a:t>:</a:t>
            </a:r>
            <a:r>
              <a:rPr lang="en-US" sz="6800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800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Focus testing on</a:t>
            </a:r>
            <a:r>
              <a:rPr lang="en-US" sz="5600" b="1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  <a:t/>
            </a:r>
            <a:br>
              <a:rPr lang="en-US" sz="5600" b="1" dirty="0">
                <a:solidFill>
                  <a:schemeClr val="accent6">
                    <a:lumMod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6800" b="1" dirty="0">
                <a:solidFill>
                  <a:schemeClr val="accent6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unlikely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300" b="1" dirty="0"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(but </a:t>
            </a:r>
            <a:r>
              <a:rPr lang="en-US" sz="4300" b="1" cap="small" dirty="0"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not</a:t>
            </a:r>
            <a:r>
              <a:rPr lang="en-US" sz="4300" b="1" dirty="0">
                <a:solidFill>
                  <a:schemeClr val="accent6">
                    <a:lumMod val="50000"/>
                  </a:schemeClr>
                </a:solidFill>
                <a:effectLst/>
                <a:cs typeface="Courier New" panose="02070309020205020404" pitchFamily="49" charset="0"/>
              </a:rPr>
              <a:t> impossible)</a:t>
            </a:r>
            <a:r>
              <a:rPr lang="en-US" sz="6800" b="1" dirty="0">
                <a:solidFill>
                  <a:schemeClr val="accent6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/>
            </a:r>
            <a:br>
              <a:rPr lang="en-US" sz="6800" b="1" dirty="0">
                <a:solidFill>
                  <a:schemeClr val="accent6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</a:br>
            <a:r>
              <a:rPr lang="en-US" sz="6800" b="1" dirty="0">
                <a:solidFill>
                  <a:schemeClr val="accent6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situations</a:t>
            </a:r>
          </a:p>
        </p:txBody>
      </p:sp>
    </p:spTree>
    <p:extLst>
      <p:ext uri="{BB962C8B-B14F-4D97-AF65-F5344CB8AC3E}">
        <p14:creationId xmlns:p14="http://schemas.microsoft.com/office/powerpoint/2010/main" val="2226081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224" name="Group 8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3740236"/>
              </p:ext>
            </p:extLst>
          </p:nvPr>
        </p:nvGraphicFramePr>
        <p:xfrm>
          <a:off x="612775" y="1590675"/>
          <a:ext cx="8153400" cy="4648200"/>
        </p:xfrm>
        <a:graphic>
          <a:graphicData uri="http://schemas.openxmlformats.org/drawingml/2006/table">
            <a:tbl>
              <a:tblPr firstRow="1" firstCol="1" bandCol="1">
                <a:tableStyleId>{68D230F3-CF80-4859-8CE7-A43EE81993B5}</a:tableStyleId>
              </a:tblPr>
              <a:tblGrid>
                <a:gridCol w="14455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567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510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  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Computer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        Professor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Memory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Huge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(&gt; 250GB)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Can’t remember which day it is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Computing</a:t>
                      </a:r>
                      <a:b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speed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Fast (&gt; 2 billion/second)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Slow (needs fingers &amp; toes)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Takes direction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Does exactly as told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Leaves toilet seat 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Speed of updates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Nearly instantaneous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Still wears t-shirt from 1988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Ability to plan &amp; reason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Cannot make plans; </a:t>
                      </a:r>
                      <a:b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 reasoning skills;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Lacks common sense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Makes (semi-)complicated plans; Good reasoning skills;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Lacks common sense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charset="0"/>
                      </a:endParaRPr>
                    </a:p>
                  </a:txBody>
                  <a:tcPr marL="86734" marR="86734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Computer?</a:t>
            </a:r>
          </a:p>
        </p:txBody>
      </p:sp>
      <p:pic>
        <p:nvPicPr>
          <p:cNvPr id="1030165" name="Picture 21" descr="toshib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46767"/>
            <a:ext cx="762000" cy="63923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r="21428"/>
          <a:stretch/>
        </p:blipFill>
        <p:spPr>
          <a:xfrm>
            <a:off x="6735239" y="1521069"/>
            <a:ext cx="527207" cy="8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211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91056"/>
            <a:ext cx="8531352" cy="5120640"/>
          </a:xfrm>
        </p:spPr>
        <p:txBody>
          <a:bodyPr/>
          <a:lstStyle/>
          <a:p>
            <a:r>
              <a:rPr lang="en-US" dirty="0"/>
              <a:t>Small bugs in loops </a:t>
            </a:r>
            <a:r>
              <a:rPr lang="en-US" dirty="0">
                <a:solidFill>
                  <a:schemeClr val="accent3"/>
                </a:solidFill>
              </a:rPr>
              <a:t>can create huge errors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Lots of time executing </a:t>
            </a:r>
            <a:r>
              <a:rPr lang="en-US" dirty="0"/>
              <a:t>increases odds of hitting rare case</a:t>
            </a:r>
          </a:p>
          <a:p>
            <a:pPr lvl="1"/>
            <a:r>
              <a:rPr lang="en-US" dirty="0"/>
              <a:t>Often error only </a:t>
            </a:r>
            <a:r>
              <a:rPr lang="en-US" dirty="0">
                <a:solidFill>
                  <a:schemeClr val="accent1"/>
                </a:solidFill>
              </a:rPr>
              <a:t>appears when results used, not in loop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Debugging often tricky</a:t>
            </a:r>
            <a:r>
              <a:rPr lang="en-US" dirty="0"/>
              <a:t>, since many scenarios to test out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Run often + hard-to-debug ==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critical to test well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Finding bugs important</a:t>
            </a:r>
            <a:r>
              <a:rPr lang="en-US" dirty="0"/>
              <a:t>, since quality depends on this</a:t>
            </a:r>
          </a:p>
          <a:p>
            <a:pPr lvl="1"/>
            <a:r>
              <a:rPr lang="en-US" dirty="0"/>
              <a:t>Knowing bugs exists useless; </a:t>
            </a:r>
            <a:r>
              <a:rPr lang="en-US" dirty="0">
                <a:solidFill>
                  <a:schemeClr val="accent1"/>
                </a:solidFill>
              </a:rPr>
              <a:t>must also simplify fixes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So narrowing bug's cause </a:t>
            </a:r>
            <a:r>
              <a:rPr lang="en-US" dirty="0"/>
              <a:t>just as needed as finding bug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Testing Important</a:t>
            </a:r>
          </a:p>
        </p:txBody>
      </p:sp>
    </p:spTree>
    <p:extLst>
      <p:ext uri="{BB962C8B-B14F-4D97-AF65-F5344CB8AC3E}">
        <p14:creationId xmlns:p14="http://schemas.microsoft.com/office/powerpoint/2010/main" val="34460636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21" name="Rectangle 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Loops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E8A2F0-93EA-C94E-9341-ED5C5BD912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200" y="1612900"/>
            <a:ext cx="2133600" cy="524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F797F77-9FE0-8446-97DF-9FDD47C2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62" y="1911350"/>
            <a:ext cx="2286000" cy="464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3307FEA-8E6F-804C-95EA-80479AEA73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5" y="1949450"/>
            <a:ext cx="1409700" cy="45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325F54E-FD34-6840-9AAF-9C5563E6F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8" y="2844800"/>
            <a:ext cx="1384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4385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We </a:t>
            </a:r>
            <a:r>
              <a:rPr lang="en-US" i="1" dirty="0">
                <a:solidFill>
                  <a:srgbClr val="FF0000"/>
                </a:solidFill>
              </a:rPr>
              <a:t>Usually</a:t>
            </a:r>
            <a:r>
              <a:rPr lang="en-US" dirty="0"/>
              <a:t> Write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6483048" cy="5105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21" name="Rectangle 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Loops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E8A2F0-93EA-C94E-9341-ED5C5BD912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200" y="1612900"/>
            <a:ext cx="2133600" cy="524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F797F77-9FE0-8446-97DF-9FDD47C2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62" y="1911350"/>
            <a:ext cx="2286000" cy="464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3307FEA-8E6F-804C-95EA-80479AEA73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5" y="1949450"/>
            <a:ext cx="1409700" cy="45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325F54E-FD34-6840-9AAF-9C5563E6F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8" y="2844800"/>
            <a:ext cx="1384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6952"/>
      </p:ext>
    </p:extLst>
  </p:cSld>
  <p:clrMapOvr>
    <a:masterClrMapping/>
  </p:clrMapOvr>
  <p:transition xmlns:p14="http://schemas.microsoft.com/office/powerpoint/2010/main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34" name="Rectangle 18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all simple loops, </a:t>
            </a:r>
            <a:r>
              <a:rPr lang="en-US" dirty="0">
                <a:solidFill>
                  <a:schemeClr val="accent3"/>
                </a:solidFill>
              </a:rPr>
              <a:t>try inputs that: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Skip loop </a:t>
            </a:r>
            <a:r>
              <a:rPr lang="en-US" dirty="0"/>
              <a:t>entirely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pass </a:t>
            </a:r>
            <a:r>
              <a:rPr lang="en-US" dirty="0"/>
              <a:t>through the loop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Make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>
                <a:solidFill>
                  <a:schemeClr val="accent1"/>
                </a:solidFill>
              </a:rPr>
              <a:t> passes </a:t>
            </a:r>
            <a:r>
              <a:rPr lang="en-US" dirty="0"/>
              <a:t>through the loop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Make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passes</a:t>
            </a:r>
            <a:r>
              <a:rPr lang="en-US" dirty="0"/>
              <a:t> through the loop, where (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/>
              <a:t> &gt; 2)</a:t>
            </a:r>
          </a:p>
          <a:p>
            <a:r>
              <a:rPr lang="en-US" dirty="0"/>
              <a:t>If loop executed at most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/>
              <a:t> times, </a:t>
            </a:r>
            <a:r>
              <a:rPr lang="en-US" dirty="0">
                <a:solidFill>
                  <a:schemeClr val="accent3"/>
                </a:solidFill>
              </a:rPr>
              <a:t>try inputs that: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Make </a:t>
            </a:r>
            <a:r>
              <a:rPr lang="en-US" b="1" i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solidFill>
                  <a:schemeClr val="accent6"/>
                </a:solidFill>
              </a:rPr>
              <a:t>-1</a:t>
            </a:r>
            <a:r>
              <a:rPr lang="en-US" dirty="0">
                <a:solidFill>
                  <a:schemeClr val="accent1"/>
                </a:solidFill>
              </a:rPr>
              <a:t> &amp;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solidFill>
                  <a:schemeClr val="accent1"/>
                </a:solidFill>
              </a:rPr>
              <a:t> passes </a:t>
            </a:r>
            <a:r>
              <a:rPr lang="en-US" dirty="0"/>
              <a:t>through the loop</a:t>
            </a:r>
          </a:p>
        </p:txBody>
      </p:sp>
      <p:sp>
        <p:nvSpPr>
          <p:cNvPr id="214033" name="Rectangle 1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Loop</a:t>
            </a:r>
          </a:p>
        </p:txBody>
      </p:sp>
      <p:pic>
        <p:nvPicPr>
          <p:cNvPr id="4098" name="Picture 2" descr="C:\Users\Matthew\AppData\Local\Microsoft\Windows\Temporary Internet Files\Content.IE5\00266G6X\MPj039933200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5029200"/>
            <a:ext cx="1118145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320805"/>
      </p:ext>
    </p:extLst>
  </p:cSld>
  <p:clrMapOvr>
    <a:masterClrMapping/>
  </p:clrMapOvr>
  <p:transition xmlns:p14="http://schemas.microsoft.com/office/powerpoint/2010/main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21" name="Rectangle 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Loops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E8A2F0-93EA-C94E-9341-ED5C5BD912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200" y="1612900"/>
            <a:ext cx="2133600" cy="524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F797F77-9FE0-8446-97DF-9FDD47C2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62" y="1911350"/>
            <a:ext cx="2286000" cy="464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3307FEA-8E6F-804C-95EA-80479AEA73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5" y="1949450"/>
            <a:ext cx="1409700" cy="45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325F54E-FD34-6840-9AAF-9C5563E6F1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8" y="2844800"/>
            <a:ext cx="1384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89661"/>
      </p:ext>
    </p:extLst>
  </p:cSld>
  <p:clrMapOvr>
    <a:masterClrMapping/>
  </p:clrMapOvr>
  <p:transition xmlns:p14="http://schemas.microsoft.com/office/powerpoint/2010/main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test set runs all </a:t>
            </a:r>
            <a:r>
              <a:rPr lang="en-US" dirty="0">
                <a:solidFill>
                  <a:srgbClr val="C32D2E"/>
                </a:solidFill>
              </a:rPr>
              <a:t>outer loops exactly once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Inner loop runs </a:t>
            </a:r>
            <a:r>
              <a:rPr lang="en-US" dirty="0">
                <a:solidFill>
                  <a:srgbClr val="DD6B0D"/>
                </a:solidFill>
              </a:rPr>
              <a:t>(</a:t>
            </a:r>
            <a:r>
              <a:rPr lang="en-US" b="1" i="1" dirty="0">
                <a:solidFill>
                  <a:srgbClr val="DD6B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dirty="0">
                <a:solidFill>
                  <a:srgbClr val="DD6B0D"/>
                </a:solidFill>
              </a:rPr>
              <a:t>+1)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average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-1) </a:t>
            </a:r>
            <a:r>
              <a:rPr lang="en-US" dirty="0"/>
              <a:t>&amp; </a:t>
            </a:r>
            <a:r>
              <a:rPr lang="en-US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times</a:t>
            </a:r>
          </a:p>
          <a:p>
            <a:r>
              <a:rPr lang="en-US" dirty="0"/>
              <a:t>Then run </a:t>
            </a:r>
            <a:r>
              <a:rPr lang="en-US" dirty="0">
                <a:solidFill>
                  <a:schemeClr val="accent3"/>
                </a:solidFill>
              </a:rPr>
              <a:t>all but two innermost </a:t>
            </a:r>
            <a:r>
              <a:rPr lang="en-US" dirty="0">
                <a:solidFill>
                  <a:srgbClr val="C32D2E"/>
                </a:solidFill>
              </a:rPr>
              <a:t>loops exactly once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Inner loops run </a:t>
            </a:r>
            <a:r>
              <a:rPr lang="en-US" dirty="0">
                <a:solidFill>
                  <a:srgbClr val="DD6B0D"/>
                </a:solidFill>
              </a:rPr>
              <a:t>(</a:t>
            </a:r>
            <a:r>
              <a:rPr lang="en-US" b="1" i="1" dirty="0">
                <a:solidFill>
                  <a:srgbClr val="DD6B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dirty="0">
                <a:solidFill>
                  <a:srgbClr val="DD6B0D"/>
                </a:solidFill>
              </a:rPr>
              <a:t>+1)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average</a:t>
            </a:r>
            <a:r>
              <a:rPr lang="en-US" dirty="0"/>
              <a:t>, </a:t>
            </a:r>
            <a:r>
              <a:rPr lang="en-US" dirty="0">
                <a:solidFill>
                  <a:srgbClr val="637F26"/>
                </a:solidFill>
              </a:rPr>
              <a:t>(</a:t>
            </a:r>
            <a:r>
              <a:rPr lang="en-US" b="1" i="1" dirty="0">
                <a:solidFill>
                  <a:srgbClr val="637F26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dirty="0">
                <a:solidFill>
                  <a:srgbClr val="637F26"/>
                </a:solidFill>
              </a:rPr>
              <a:t>-1) </a:t>
            </a:r>
            <a:r>
              <a:rPr lang="en-US" dirty="0"/>
              <a:t>&amp; </a:t>
            </a:r>
            <a:r>
              <a:rPr lang="en-US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times</a:t>
            </a:r>
          </a:p>
          <a:p>
            <a:r>
              <a:rPr lang="en-US" dirty="0"/>
              <a:t>Tests should </a:t>
            </a:r>
            <a:r>
              <a:rPr lang="en-US" dirty="0">
                <a:solidFill>
                  <a:schemeClr val="accent3"/>
                </a:solidFill>
              </a:rPr>
              <a:t>continue growing loop-by-loop</a:t>
            </a:r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Loops</a:t>
            </a:r>
          </a:p>
        </p:txBody>
      </p:sp>
      <p:pic>
        <p:nvPicPr>
          <p:cNvPr id="6146" name="Picture 2" descr="C:\Users\Matthew\AppData\Local\Microsoft\Windows\Temporary Internet Files\Content.IE5\0SAIP4XU\MPj040245000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191000"/>
            <a:ext cx="1845264" cy="2438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0062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21" name="Rectangle 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Loops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E8A2F0-93EA-C94E-9341-ED5C5BD912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200" y="1612900"/>
            <a:ext cx="2133600" cy="524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F797F77-9FE0-8446-97DF-9FDD47C271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62" y="1911350"/>
            <a:ext cx="2286000" cy="464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3307FEA-8E6F-804C-95EA-80479AEA73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5" y="1949450"/>
            <a:ext cx="1409700" cy="45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325F54E-FD34-6840-9AAF-9C5563E6F1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8" y="2844800"/>
            <a:ext cx="1384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95831"/>
      </p:ext>
    </p:extLst>
  </p:cSld>
  <p:clrMapOvr>
    <a:masterClrMapping/>
  </p:clrMapOvr>
  <p:transition xmlns:p14="http://schemas.microsoft.com/office/powerpoint/2010/main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Concatenated Loops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loops </a:t>
            </a:r>
            <a:r>
              <a:rPr lang="en-US" dirty="0">
                <a:solidFill>
                  <a:schemeClr val="accent3"/>
                </a:solidFill>
              </a:rPr>
              <a:t>are entirely independent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conditions, variables, or values </a:t>
            </a:r>
            <a:r>
              <a:rPr lang="en-US" dirty="0"/>
              <a:t>in common</a:t>
            </a:r>
          </a:p>
          <a:p>
            <a:pPr lvl="1"/>
            <a:r>
              <a:rPr lang="en-US" dirty="0"/>
              <a:t>Woo-</a:t>
            </a:r>
            <a:r>
              <a:rPr lang="en-US" dirty="0" err="1"/>
              <a:t>hoo</a:t>
            </a:r>
            <a:r>
              <a:rPr lang="en-US" dirty="0"/>
              <a:t>!  Just perform </a:t>
            </a:r>
            <a:r>
              <a:rPr lang="en-US" dirty="0">
                <a:solidFill>
                  <a:schemeClr val="accent1"/>
                </a:solidFill>
              </a:rPr>
              <a:t>single loop tests on each</a:t>
            </a:r>
          </a:p>
          <a:p>
            <a:r>
              <a:rPr lang="en-US" dirty="0">
                <a:solidFill>
                  <a:schemeClr val="accent3"/>
                </a:solidFill>
              </a:rPr>
              <a:t>Otherwise treat as nested </a:t>
            </a:r>
            <a:r>
              <a:rPr lang="en-US" dirty="0"/>
              <a:t>loops &amp; make life easier</a:t>
            </a:r>
          </a:p>
          <a:p>
            <a:pPr lvl="1"/>
            <a:r>
              <a:rPr lang="en-US" dirty="0"/>
              <a:t>Work as if the </a:t>
            </a:r>
            <a:r>
              <a:rPr lang="en-US" dirty="0">
                <a:solidFill>
                  <a:schemeClr val="accent1"/>
                </a:solidFill>
              </a:rPr>
              <a:t>first loop is the outermost loops</a:t>
            </a:r>
          </a:p>
        </p:txBody>
      </p:sp>
      <p:pic>
        <p:nvPicPr>
          <p:cNvPr id="7171" name="Picture 3" descr="C:\Users\Matthew\AppData\Local\Microsoft\Windows\Temporary Internet Files\Content.IE5\CCYAPC45\MPj043866000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084320"/>
            <a:ext cx="1828800" cy="2560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8969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21" name="Rectangle 5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Loops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981200"/>
            <a:ext cx="2514600" cy="1881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15385"/>
          <a:stretch>
            <a:fillRect/>
          </a:stretch>
        </p:blipFill>
        <p:spPr bwMode="auto">
          <a:xfrm>
            <a:off x="3124200" y="2133600"/>
            <a:ext cx="2641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1829240"/>
            <a:ext cx="2590800" cy="2019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0" y="4115250"/>
            <a:ext cx="2085975" cy="253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8204801"/>
      </p:ext>
    </p:extLst>
  </p:cSld>
  <p:clrMapOvr>
    <a:masterClrMapping/>
  </p:clrMapOvr>
  <p:transition xmlns:p14="http://schemas.microsoft.com/office/powerpoint/2010/main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Unstructured Loops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out the </a:t>
            </a:r>
            <a:r>
              <a:rPr lang="en-US" dirty="0">
                <a:solidFill>
                  <a:schemeClr val="accent3"/>
                </a:solidFill>
              </a:rPr>
              <a:t>process leading to this decision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ln w="1905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Burn artifacts and code </a:t>
            </a:r>
            <a:r>
              <a:rPr lang="en-US" dirty="0"/>
              <a:t>resulting in this abomination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E8A2F0-93EA-C94E-9341-ED5C5BD912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28"/>
          <a:stretch/>
        </p:blipFill>
        <p:spPr>
          <a:xfrm>
            <a:off x="3505200" y="2548818"/>
            <a:ext cx="1981200" cy="41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167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Unstructured Loops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out the </a:t>
            </a:r>
            <a:r>
              <a:rPr lang="en-US" dirty="0">
                <a:solidFill>
                  <a:schemeClr val="accent3"/>
                </a:solidFill>
              </a:rPr>
              <a:t>process leading to this decision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ln w="1905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Burn artifacts and code </a:t>
            </a:r>
            <a:r>
              <a:rPr lang="en-US" dirty="0"/>
              <a:t>resulting in this abomination</a:t>
            </a:r>
          </a:p>
          <a:p>
            <a:pPr lvl="1"/>
            <a:r>
              <a:rPr lang="en-US" dirty="0"/>
              <a:t>Anyone involved should </a:t>
            </a:r>
            <a:r>
              <a:rPr lang="en-US" dirty="0">
                <a:solidFill>
                  <a:schemeClr val="accent1"/>
                </a:solidFill>
              </a:rPr>
              <a:t>terminated </a:t>
            </a:r>
            <a:r>
              <a:rPr lang="en-US" b="1" i="1" u="sng" dirty="0">
                <a:solidFill>
                  <a:schemeClr val="accent1"/>
                </a:solidFill>
              </a:rPr>
              <a:t>immediately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6176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Unstructured Loops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out the </a:t>
            </a:r>
            <a:r>
              <a:rPr lang="en-US" dirty="0">
                <a:solidFill>
                  <a:schemeClr val="accent3"/>
                </a:solidFill>
              </a:rPr>
              <a:t>process leading to this decision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ln w="1905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Burn artifacts and code </a:t>
            </a:r>
            <a:r>
              <a:rPr lang="en-US" dirty="0"/>
              <a:t>resulting in this abomination</a:t>
            </a:r>
          </a:p>
          <a:p>
            <a:pPr lvl="1"/>
            <a:r>
              <a:rPr lang="en-US" dirty="0"/>
              <a:t>Anyone involved should </a:t>
            </a:r>
            <a:r>
              <a:rPr lang="en-US" dirty="0">
                <a:solidFill>
                  <a:schemeClr val="accent1"/>
                </a:solidFill>
              </a:rPr>
              <a:t>terminated </a:t>
            </a:r>
            <a:r>
              <a:rPr lang="en-US" b="1" i="1" u="sng" dirty="0">
                <a:solidFill>
                  <a:schemeClr val="accent1"/>
                </a:solidFill>
              </a:rPr>
              <a:t>immediately</a:t>
            </a:r>
            <a:r>
              <a:rPr lang="en-US" dirty="0"/>
              <a:t> 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733800"/>
            <a:ext cx="39370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343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ectionTemplate&gt;Template2&lt;/SectionTemplate&gt;&#10;  &lt;SectionTemplateColor&gt;&#10;    &lt;A&gt;255&lt;/A&gt;&#10;    &lt;R&gt;128&lt;/R&gt;&#10;    &lt;G&gt;128&lt;/G&gt;&#10;    &lt;B&gt;128&lt;/B&gt;&#10;    &lt;ScA&gt;1&lt;/ScA&gt;&#10;    &lt;ScR&gt;0.2158605&lt;/ScR&gt;&#10;    &lt;ScG&gt;0.2158605&lt;/ScG&gt;&#10;    &lt;ScB&gt;0.2158605&lt;/ScB&gt;&#10;  &lt;/SectionTemplateColor&gt;&#10;  &lt;SectionArrangement&gt;Simple&lt;/SectionArrangement&gt;&#10;&lt;/PresentationMetadata&gt;"/>
  <p:tag name="TPPRESENTATIONGUID" val="2fdc6f3b-894d-4d46-b627-5ab0dd7a712b"/>
  <p:tag name="TPVERSION" val="6"/>
  <p:tag name="TPFULLVERSION" val="7.5.1.9"/>
  <p:tag name="PPTVERSION" val="16"/>
  <p:tag name="TPOS" val="2"/>
  <p:tag name="TPLASTSAVEVERSION" val="6.2 P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08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F08Theme</Template>
  <TotalTime>7893</TotalTime>
  <Words>5546</Words>
  <Application>Microsoft Macintosh PowerPoint</Application>
  <PresentationFormat>On-screen Show (4:3)</PresentationFormat>
  <Paragraphs>833</Paragraphs>
  <Slides>134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5" baseType="lpstr">
      <vt:lpstr>F08Theme</vt:lpstr>
      <vt:lpstr>PowerPoint Presentation</vt:lpstr>
      <vt:lpstr>Announcements</vt:lpstr>
      <vt:lpstr>Secret of Good Code</vt:lpstr>
      <vt:lpstr>Secret of Good Code</vt:lpstr>
      <vt:lpstr>Good Code Works</vt:lpstr>
      <vt:lpstr>Questions For Testing</vt:lpstr>
      <vt:lpstr>Questions For Testing</vt:lpstr>
      <vt:lpstr>Who Gets to Decide?</vt:lpstr>
      <vt:lpstr>Tests We Usually Write</vt:lpstr>
      <vt:lpstr>Tests We Should Write</vt:lpstr>
      <vt:lpstr>Tests We Should Write</vt:lpstr>
      <vt:lpstr>Write Code For Testing</vt:lpstr>
      <vt:lpstr>Write Code For Testing</vt:lpstr>
      <vt:lpstr>Write Code For Testing</vt:lpstr>
      <vt:lpstr>Test-Driven Development (TDD)</vt:lpstr>
      <vt:lpstr>Test-Driven Development (TDD)</vt:lpstr>
      <vt:lpstr>Common Objection To TDD</vt:lpstr>
      <vt:lpstr>Smart Programmer Responds…</vt:lpstr>
      <vt:lpstr>TDD Objections</vt:lpstr>
      <vt:lpstr>Thought Experiment</vt:lpstr>
      <vt:lpstr>TDD Key Concept</vt:lpstr>
      <vt:lpstr>Why TDD Helps</vt:lpstr>
      <vt:lpstr>Unit Testing Library</vt:lpstr>
      <vt:lpstr>JUnit Test Cases Format</vt:lpstr>
      <vt:lpstr>JUnit Test Cases Format</vt:lpstr>
      <vt:lpstr>Statements Performing Checks</vt:lpstr>
      <vt:lpstr>JUnit Annotations</vt:lpstr>
      <vt:lpstr>Statements Performing Checks</vt:lpstr>
      <vt:lpstr>Writing Test Methods</vt:lpstr>
      <vt:lpstr>assertEquals With Decimals</vt:lpstr>
      <vt:lpstr>assertEquals With Decimals</vt:lpstr>
      <vt:lpstr>Math Checks With Decimals</vt:lpstr>
      <vt:lpstr>Math Checks With Decimals</vt:lpstr>
      <vt:lpstr>Tests Key Concept #1</vt:lpstr>
      <vt:lpstr>Math Checks With Decimals</vt:lpstr>
      <vt:lpstr>Test Method Outline</vt:lpstr>
      <vt:lpstr>Class To Be Tested</vt:lpstr>
      <vt:lpstr>Class To Be Tested</vt:lpstr>
      <vt:lpstr>Starting Test Cases</vt:lpstr>
      <vt:lpstr>Starting Test Cases</vt:lpstr>
      <vt:lpstr>Starting Test Cases</vt:lpstr>
      <vt:lpstr>Bad Tests to Write</vt:lpstr>
      <vt:lpstr>Bad Tests to Write</vt:lpstr>
      <vt:lpstr>Better Tests to Write</vt:lpstr>
      <vt:lpstr>Better Tests to Write</vt:lpstr>
      <vt:lpstr>Tests Key Concept #2</vt:lpstr>
      <vt:lpstr>More Test Gotchas</vt:lpstr>
      <vt:lpstr>More Test Gotchas</vt:lpstr>
      <vt:lpstr>More Test Gotchas</vt:lpstr>
      <vt:lpstr>More Test Gotchas</vt:lpstr>
      <vt:lpstr>More Test Gotchas</vt:lpstr>
      <vt:lpstr>More Test Gotchas</vt:lpstr>
      <vt:lpstr>Tests Key Concept #3</vt:lpstr>
      <vt:lpstr>Hardcode Your Checks</vt:lpstr>
      <vt:lpstr>Hardcode Your Checks</vt:lpstr>
      <vt:lpstr>Hardcode Your Checks</vt:lpstr>
      <vt:lpstr>Assumptions Deadly</vt:lpstr>
      <vt:lpstr>Assumptions Deadly</vt:lpstr>
      <vt:lpstr>Evaluating Test Efforts</vt:lpstr>
      <vt:lpstr>Coverage Measures </vt:lpstr>
      <vt:lpstr>How To Write Tests</vt:lpstr>
      <vt:lpstr>How To Write Tests</vt:lpstr>
      <vt:lpstr>How To Write Tests</vt:lpstr>
      <vt:lpstr>What To Test &amp; Why</vt:lpstr>
      <vt:lpstr>What To Test &amp; Why</vt:lpstr>
      <vt:lpstr>What To Test &amp; Why</vt:lpstr>
      <vt:lpstr>What To Test &amp; Why</vt:lpstr>
      <vt:lpstr>What To Test &amp; Why</vt:lpstr>
      <vt:lpstr>What Do We Gain?</vt:lpstr>
      <vt:lpstr>What Do We Gain?</vt:lpstr>
      <vt:lpstr>PowerPoint Presentation</vt:lpstr>
      <vt:lpstr>How To Write Tests</vt:lpstr>
      <vt:lpstr>What To Test &amp; Why</vt:lpstr>
      <vt:lpstr>Tests Key Concept #4</vt:lpstr>
      <vt:lpstr>Input Tests</vt:lpstr>
      <vt:lpstr>Input Tests</vt:lpstr>
      <vt:lpstr>Input Tests</vt:lpstr>
      <vt:lpstr>Where the Bugs Aren’t</vt:lpstr>
      <vt:lpstr>Where the Bugs Aren’t</vt:lpstr>
      <vt:lpstr>Where the Bugs Aren’t</vt:lpstr>
      <vt:lpstr>Where the Bugs Aren’t</vt:lpstr>
      <vt:lpstr>Good Tests</vt:lpstr>
      <vt:lpstr>More Good Tests</vt:lpstr>
      <vt:lpstr>Not a Good Test</vt:lpstr>
      <vt:lpstr>Not a Good Test</vt:lpstr>
      <vt:lpstr>Tests Key Concept #4</vt:lpstr>
      <vt:lpstr>Why Use a Computer?</vt:lpstr>
      <vt:lpstr>Loop Testing Important</vt:lpstr>
      <vt:lpstr>Types of Loops</vt:lpstr>
      <vt:lpstr>Types of Loops</vt:lpstr>
      <vt:lpstr>Simple Loop</vt:lpstr>
      <vt:lpstr>Types of Loops</vt:lpstr>
      <vt:lpstr>Nested Loops</vt:lpstr>
      <vt:lpstr>Types of Loops</vt:lpstr>
      <vt:lpstr>Concatenated Loops</vt:lpstr>
      <vt:lpstr>Types of Loops</vt:lpstr>
      <vt:lpstr>Unstructured Loops</vt:lpstr>
      <vt:lpstr>Unstructured Loops</vt:lpstr>
      <vt:lpstr>Unstructured Loops</vt:lpstr>
      <vt:lpstr>Unstructured Loops</vt:lpstr>
      <vt:lpstr>Back-End Testing</vt:lpstr>
      <vt:lpstr>Back-End Testing</vt:lpstr>
      <vt:lpstr>Front-End Testing</vt:lpstr>
      <vt:lpstr>Front-End "Testing"</vt:lpstr>
      <vt:lpstr>Front-End "Testing"</vt:lpstr>
      <vt:lpstr>Front-End Testing</vt:lpstr>
      <vt:lpstr>Front-End Testing</vt:lpstr>
      <vt:lpstr>Validation Testing</vt:lpstr>
      <vt:lpstr>Selenium</vt:lpstr>
      <vt:lpstr>Selenium IDE</vt:lpstr>
      <vt:lpstr>Selenium WebDriver + Java</vt:lpstr>
      <vt:lpstr>Selenium WebDriver + Python</vt:lpstr>
      <vt:lpstr>Common Front-End Errors (1)</vt:lpstr>
      <vt:lpstr>Common Front-End Errors (1)</vt:lpstr>
      <vt:lpstr>Common Front-End Errors (2)</vt:lpstr>
      <vt:lpstr>Common Front-End Errors (2)</vt:lpstr>
      <vt:lpstr>Common Front-End Errors (3)</vt:lpstr>
      <vt:lpstr>Common Front-End Errors (3)</vt:lpstr>
      <vt:lpstr>Common Front-End Errors (3)</vt:lpstr>
      <vt:lpstr>Common Front-End Errors (3)</vt:lpstr>
      <vt:lpstr>Common Front-End Errors (4)</vt:lpstr>
      <vt:lpstr>Common Front-End Errors (4)</vt:lpstr>
      <vt:lpstr>Common Front-End Errors (4)</vt:lpstr>
      <vt:lpstr>Common Front-End Errors (5)</vt:lpstr>
      <vt:lpstr>Common Front-End Errors (6)</vt:lpstr>
      <vt:lpstr>Non-UI JavaScript Testing</vt:lpstr>
      <vt:lpstr>Non-UI JavaScript Testing</vt:lpstr>
      <vt:lpstr>Non-UI JavaScript Testing</vt:lpstr>
      <vt:lpstr>Non-UI JavaScript Testing</vt:lpstr>
      <vt:lpstr>Other Testing Issues</vt:lpstr>
      <vt:lpstr>Other Testing Issues</vt:lpstr>
      <vt:lpstr>Other Testing Issues</vt:lpstr>
      <vt:lpstr>Other Testing Issues</vt:lpstr>
      <vt:lpstr>Key Point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395</dc:title>
  <dc:creator>Matthew Hertz</dc:creator>
  <cp:keywords>Testing; Jokes; White box testing; Who Tests; Test Coverage; Loop tests</cp:keywords>
  <cp:lastModifiedBy>Jesse Hartloff</cp:lastModifiedBy>
  <cp:revision>3829</cp:revision>
  <cp:lastPrinted>2000-09-06T13:22:48Z</cp:lastPrinted>
  <dcterms:created xsi:type="dcterms:W3CDTF">2010-10-29T03:09:27Z</dcterms:created>
  <dcterms:modified xsi:type="dcterms:W3CDTF">2019-02-15T03:58:47Z</dcterms:modified>
</cp:coreProperties>
</file>